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256" r:id="rId2"/>
    <p:sldId id="258" r:id="rId3"/>
    <p:sldId id="260" r:id="rId4"/>
    <p:sldId id="312" r:id="rId5"/>
    <p:sldId id="311" r:id="rId6"/>
    <p:sldId id="307" r:id="rId7"/>
    <p:sldId id="308" r:id="rId8"/>
    <p:sldId id="295" r:id="rId9"/>
    <p:sldId id="292" r:id="rId10"/>
    <p:sldId id="294" r:id="rId11"/>
    <p:sldId id="281" r:id="rId12"/>
    <p:sldId id="268" r:id="rId13"/>
    <p:sldId id="314" r:id="rId14"/>
    <p:sldId id="289" r:id="rId15"/>
    <p:sldId id="266" r:id="rId16"/>
    <p:sldId id="282" r:id="rId17"/>
    <p:sldId id="267" r:id="rId18"/>
    <p:sldId id="269" r:id="rId19"/>
    <p:sldId id="315" r:id="rId20"/>
    <p:sldId id="313" r:id="rId21"/>
    <p:sldId id="302" r:id="rId22"/>
    <p:sldId id="290" r:id="rId23"/>
    <p:sldId id="299" r:id="rId24"/>
    <p:sldId id="309" r:id="rId25"/>
    <p:sldId id="304" r:id="rId26"/>
    <p:sldId id="278" r:id="rId27"/>
    <p:sldId id="296" r:id="rId28"/>
    <p:sldId id="270" r:id="rId29"/>
    <p:sldId id="287" r:id="rId30"/>
    <p:sldId id="306" r:id="rId31"/>
    <p:sldId id="305" r:id="rId32"/>
    <p:sldId id="300" r:id="rId33"/>
    <p:sldId id="286" r:id="rId34"/>
    <p:sldId id="291" r:id="rId35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249" autoAdjust="0"/>
    <p:restoredTop sz="94660"/>
  </p:normalViewPr>
  <p:slideViewPr>
    <p:cSldViewPr snapToGrid="0">
      <p:cViewPr varScale="1">
        <p:scale>
          <a:sx n="155" d="100"/>
          <a:sy n="155" d="100"/>
        </p:scale>
        <p:origin x="450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1CF30A-8024-415F-B106-8584477AD82E}" type="datetimeFigureOut">
              <a:rPr lang="es-ES" smtClean="0"/>
              <a:t>06/10/2023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DD1117-823F-4413-9587-397B64D90E2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272205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DD1117-823F-4413-9587-397B64D90E2A}" type="slidenum">
              <a:rPr lang="es-ES" smtClean="0"/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528507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editar el estilo de subtítulo del patrón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99B96-A7C1-4796-96DB-7482F7692AA2}" type="datetimeFigureOut">
              <a:rPr lang="es-ES" smtClean="0"/>
              <a:t>06/10/2023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50FD7-657F-45A1-8112-BAAE7CE5AB6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087469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99B96-A7C1-4796-96DB-7482F7692AA2}" type="datetimeFigureOut">
              <a:rPr lang="es-ES" smtClean="0"/>
              <a:t>06/10/2023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50FD7-657F-45A1-8112-BAAE7CE5AB6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599873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99B96-A7C1-4796-96DB-7482F7692AA2}" type="datetimeFigureOut">
              <a:rPr lang="es-ES" smtClean="0"/>
              <a:t>06/10/2023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50FD7-657F-45A1-8112-BAAE7CE5AB6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828812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99B96-A7C1-4796-96DB-7482F7692AA2}" type="datetimeFigureOut">
              <a:rPr lang="es-ES" smtClean="0"/>
              <a:t>06/10/2023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50FD7-657F-45A1-8112-BAAE7CE5AB6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243192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99B96-A7C1-4796-96DB-7482F7692AA2}" type="datetimeFigureOut">
              <a:rPr lang="es-ES" smtClean="0"/>
              <a:t>06/10/2023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50FD7-657F-45A1-8112-BAAE7CE5AB6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946048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99B96-A7C1-4796-96DB-7482F7692AA2}" type="datetimeFigureOut">
              <a:rPr lang="es-ES" smtClean="0"/>
              <a:t>06/10/2023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50FD7-657F-45A1-8112-BAAE7CE5AB6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895323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99B96-A7C1-4796-96DB-7482F7692AA2}" type="datetimeFigureOut">
              <a:rPr lang="es-ES" smtClean="0"/>
              <a:t>06/10/2023</a:t>
            </a:fld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50FD7-657F-45A1-8112-BAAE7CE5AB6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472118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99B96-A7C1-4796-96DB-7482F7692AA2}" type="datetimeFigureOut">
              <a:rPr lang="es-ES" smtClean="0"/>
              <a:t>06/10/2023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50FD7-657F-45A1-8112-BAAE7CE5AB6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470937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99B96-A7C1-4796-96DB-7482F7692AA2}" type="datetimeFigureOut">
              <a:rPr lang="es-ES" smtClean="0"/>
              <a:t>06/10/2023</a:t>
            </a:fld>
            <a:endParaRPr lang="es-E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50FD7-657F-45A1-8112-BAAE7CE5AB6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124378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99B96-A7C1-4796-96DB-7482F7692AA2}" type="datetimeFigureOut">
              <a:rPr lang="es-ES" smtClean="0"/>
              <a:t>06/10/2023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50FD7-657F-45A1-8112-BAAE7CE5AB6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570738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99B96-A7C1-4796-96DB-7482F7692AA2}" type="datetimeFigureOut">
              <a:rPr lang="es-ES" smtClean="0"/>
              <a:t>06/10/2023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50FD7-657F-45A1-8112-BAAE7CE5AB6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983622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399B96-A7C1-4796-96DB-7482F7692AA2}" type="datetimeFigureOut">
              <a:rPr lang="es-ES" smtClean="0"/>
              <a:t>06/10/2023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A50FD7-657F-45A1-8112-BAAE7CE5AB6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530844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hyperlink" Target="https://opencv-python-tutroals.readthedocs.io/en/latest/py_tutorials/py_imgproc/py_morphological_ops/py_morphological_ops.html#morphological-ops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v-python-tutroals.readthedocs.io/en/latest/py_tutorials/py_imgproc/py_houghcircles/py_houghcircles.html#hough-circles" TargetMode="External"/><Relationship Id="rId7" Type="http://schemas.openxmlformats.org/officeDocument/2006/relationships/image" Target="../media/image26.png"/><Relationship Id="rId2" Type="http://schemas.openxmlformats.org/officeDocument/2006/relationships/hyperlink" Target="https://docs.opencv.org/3.4/d9/db0/tutorial_hough_lines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eg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hyperlink" Target="https://github.com/elninojk/OpenCVCoinDetection/blob/master/super_mario.jpeg" TargetMode="External"/><Relationship Id="rId7" Type="http://schemas.openxmlformats.org/officeDocument/2006/relationships/image" Target="../media/image27.jpeg"/><Relationship Id="rId2" Type="http://schemas.openxmlformats.org/officeDocument/2006/relationships/hyperlink" Target="https://opencv-python-tutroals.readthedocs.io/en/latest/py_tutorials/py_imgproc/py_template_matching/py_template_matching.html#template-matching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watch?v=wBPIAGNTFzY" TargetMode="External"/><Relationship Id="rId5" Type="http://schemas.openxmlformats.org/officeDocument/2006/relationships/hyperlink" Target="https://www.pyimagesearch.com/2015/01/26/multi-scale-template-matching-using-python-opencv/" TargetMode="External"/><Relationship Id="rId4" Type="http://schemas.openxmlformats.org/officeDocument/2006/relationships/hyperlink" Target="https://github.com/elninojk/OpenCVCoinDetection/blob/master/SuperMarioCoin.jpg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hyperlink" Target="https://opencv-python-tutroals.readthedocs.io/en/latest/py_tutorials/py_feature2d/py_shi_tomasi/py_shi_tomasi.html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v-python-tutroals.readthedocs.io/en/latest/py_tutorials/py_video/py_lucas_kanade/py_lucas_kanade.html#dense-optical-flow-in-opencv" TargetMode="External"/><Relationship Id="rId2" Type="http://schemas.openxmlformats.org/officeDocument/2006/relationships/hyperlink" Target="https://opencv-python-tutroals.readthedocs.io/en/latest/py_tutorials/py_video/py_lucas_kanade/py_lucas_kanade.html#lucas-kanade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jpeg"/><Relationship Id="rId4" Type="http://schemas.openxmlformats.org/officeDocument/2006/relationships/hyperlink" Target="http://demo.interactiveflows.com/analyze/" TargetMode="Externa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miaulario.unavarra.es/access/content/group/2020_0_72981_1/Practicas/OpenCV%20Python/cameraToProjector.py" TargetMode="External"/><Relationship Id="rId3" Type="http://schemas.openxmlformats.org/officeDocument/2006/relationships/hyperlink" Target="https://opencv-python-tutroals.readthedocs.io/en/latest/py_tutorials/py_imgproc/py_contours/py_contour_features/py_contour_features.html#contour-features" TargetMode="External"/><Relationship Id="rId7" Type="http://schemas.openxmlformats.org/officeDocument/2006/relationships/hyperlink" Target="https://youtu.be/u9ekgWMmm-s?t=13" TargetMode="External"/><Relationship Id="rId2" Type="http://schemas.openxmlformats.org/officeDocument/2006/relationships/hyperlink" Target="https://docs.opencv.org/3.4/df/d0d/tutorial_find_contours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youtu.be/u9ekgWMmm-s?t=37" TargetMode="External"/><Relationship Id="rId5" Type="http://schemas.openxmlformats.org/officeDocument/2006/relationships/hyperlink" Target="https://opencv-python-tutroals.readthedocs.io/en/latest/py_tutorials/py_imgproc/py_contours/py_contours_more_functions/py_contours_more_functions.html#contours-more-functions" TargetMode="External"/><Relationship Id="rId10" Type="http://schemas.openxmlformats.org/officeDocument/2006/relationships/image" Target="../media/image32.gif"/><Relationship Id="rId4" Type="http://schemas.openxmlformats.org/officeDocument/2006/relationships/hyperlink" Target="https://opencv-python-tutroals.readthedocs.io/en/latest/py_tutorials/py_imgproc/py_contours/py_contour_properties/py_contour_properties.html#contour-properties" TargetMode="External"/><Relationship Id="rId9" Type="http://schemas.openxmlformats.org/officeDocument/2006/relationships/image" Target="../media/image31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hyperlink" Target="https://www.pyimagesearch.com/2015/11/02/watershed-opencv/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hyperlink" Target="https://docs.opencv.org/master/db/d28/tutorial_cascade_classifier.html" TargetMode="External"/><Relationship Id="rId7" Type="http://schemas.openxmlformats.org/officeDocument/2006/relationships/image" Target="../media/image34.jpeg"/><Relationship Id="rId2" Type="http://schemas.openxmlformats.org/officeDocument/2006/relationships/hyperlink" Target="https://opencv-python-tutroals.readthedocs.io/en/latest/py_tutorials/py_objdetect/py_face_detection/py_face_detection.html#face-detectionhttps://opencv-python-tutroals.readthedocs.io/en/latest/py_tutorials/py_objdetect/py_face_detection/py_face_detection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imeyes.com/en" TargetMode="External"/><Relationship Id="rId5" Type="http://schemas.openxmlformats.org/officeDocument/2006/relationships/hyperlink" Target="https://www.visagetechnologies.com/HTML5/latest/Samples/ShowcaseDemo/ShowcaseDemo.html" TargetMode="External"/><Relationship Id="rId4" Type="http://schemas.openxmlformats.org/officeDocument/2006/relationships/hyperlink" Target="https://github.com/opencv/opencv/trunk/data/haarcascades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hyperlink" Target="https://miaulario.unavarra.es/access/content/group/2020_0_72981_1/Practicas/OpenCV%20Python/simpleAruco.py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hyperlink" Target="https://opencv-python-tutroals.readthedocs.io/en/latest/py_tutorials/py_calib3d/py_depthmap/py_depthmap.html#py-depthmap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bidrahmank/OpenCV2-Python-Tutorials/blob/master/source/py_tutorials/py_gui/py_video_display/py_video_display.rst" TargetMode="External"/><Relationship Id="rId2" Type="http://schemas.openxmlformats.org/officeDocument/2006/relationships/hyperlink" Target="https://github.com/abidrahmank/OpenCV2-Python-Tutorials/blob/master/source/py_tutorials/py_gui/py_image_display/py_image_display.rst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v-python-tutroals.readthedocs.io/en/latest/py_tutorials/py_feature2d/py_feature_homography/py_feature_homography.html#feature-homography" TargetMode="External"/><Relationship Id="rId2" Type="http://schemas.openxmlformats.org/officeDocument/2006/relationships/hyperlink" Target="https://opencv-python-tutroals.readthedocs.io/en/latest/py_tutorials/py_feature2d/py_shi_tomasi/py_shi_tomasi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jpeg"/><Relationship Id="rId4" Type="http://schemas.openxmlformats.org/officeDocument/2006/relationships/image" Target="../media/image28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https://youtu.be/9M1A8Xv2hzQ?t=10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hyperlink" Target="https://teachablemachine.withgoogle.com/train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lens.google.com/intl/es-419" TargetMode="External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colab.research.google.com/drive/12QusaaRj_lUwCGDvQNfICpa7kA7_a2dE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v-python-tutroals.readthedocs.io/en/latest/py_tutorials/py_core/py_image_arithmetics/py_image_arithmetics.html#image-arithmetics" TargetMode="External"/><Relationship Id="rId2" Type="http://schemas.openxmlformats.org/officeDocument/2006/relationships/hyperlink" Target="https://opencv-python-tutroals.readthedocs.io/en/latest/py_tutorials/py_core/py_basic_ops/py_basic_ops.html#basic-ops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hyperlink" Target="https://youtu.be/Y_9vd4HWlVA?t=117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901.02527" TargetMode="External"/><Relationship Id="rId2" Type="http://schemas.openxmlformats.org/officeDocument/2006/relationships/hyperlink" Target="https://youtu.be/1iVjFgYq8ZU?t=8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youtu.be/CP3E9Iaunm4?t=67" TargetMode="Externa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v-python-tutroals.readthedocs.io/en/latest/py_tutorials/py_gui/py_drawing_functions/py_drawing_functions.html#drawing-functions" TargetMode="External"/><Relationship Id="rId2" Type="http://schemas.openxmlformats.org/officeDocument/2006/relationships/hyperlink" Target="https://opencv-python-tutroals.readthedocs.io/en/latest/py_tutorials/py_imgproc/py_geometric_transformations/py_geometric_transformations.html#geometric-transformations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jpeg"/><Relationship Id="rId4" Type="http://schemas.openxmlformats.org/officeDocument/2006/relationships/hyperlink" Target="https://opencv-python-tutroals.readthedocs.io/en/latest/py_tutorials/py_gui/py_mouse_handling/py_mouse_handling.html#mouse-handling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pencv/opencv/trunk/samples/data/opencv-logo.png" TargetMode="External"/><Relationship Id="rId2" Type="http://schemas.openxmlformats.org/officeDocument/2006/relationships/hyperlink" Target="https://opencv-python-tutroals.readthedocs.io/en/latest/py_tutorials/py_imgproc/py_filtering/py_filtering.html#filtering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hyperlink" Target="https://opencv-python-tutroals.readthedocs.io/en/latest/py_tutorials/py_gui/py_trackbar/py_trackbar.html#trackbar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v-python-tutroals.readthedocs.io/en/latest/py_tutorials/py_calib3d/py_pose/py_pose.html#pose-estimation" TargetMode="External"/><Relationship Id="rId2" Type="http://schemas.openxmlformats.org/officeDocument/2006/relationships/hyperlink" Target="https://opencv-python-tutroals.readthedocs.io/en/latest/py_tutorials/py_calib3d/py_calibration/py_calibration.html#calibration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opencv-python-tutroals.readthedocs.io/en/latest/py_tutorials/py_imgproc/py_canny/py_canny.html#canny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v-python-tutroals.readthedocs.io/en/latest/py_tutorials/py_imgproc/py_thresholding/py_thresholding.html#thresholding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eg"/><Relationship Id="rId5" Type="http://schemas.openxmlformats.org/officeDocument/2006/relationships/image" Target="../media/image18.png"/><Relationship Id="rId4" Type="http://schemas.openxmlformats.org/officeDocument/2006/relationships/hyperlink" Target="https://opencv-python-tutroals.readthedocs.io/en/latest/py_tutorials/py_imgproc/py_colorspaces/py_colorspaces.html#converting-colorspaces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err="1" smtClean="0"/>
              <a:t>Computer</a:t>
            </a:r>
            <a:r>
              <a:rPr lang="es-ES" smtClean="0"/>
              <a:t> </a:t>
            </a:r>
            <a:r>
              <a:rPr lang="es-ES" err="1" smtClean="0"/>
              <a:t>Vision</a:t>
            </a:r>
            <a:r>
              <a:rPr lang="es-ES" smtClean="0"/>
              <a:t> </a:t>
            </a:r>
            <a:r>
              <a:rPr lang="es-ES" err="1" smtClean="0"/>
              <a:t>with</a:t>
            </a:r>
            <a:r>
              <a:rPr lang="es-ES" smtClean="0"/>
              <a:t> </a:t>
            </a:r>
            <a:r>
              <a:rPr lang="es-ES"/>
              <a:t/>
            </a:r>
            <a:br>
              <a:rPr lang="es-ES"/>
            </a:br>
            <a:r>
              <a:rPr lang="es-ES" err="1"/>
              <a:t>OpenCV</a:t>
            </a:r>
            <a:r>
              <a:rPr lang="es-ES"/>
              <a:t> </a:t>
            </a:r>
            <a:r>
              <a:rPr lang="es-ES" smtClean="0"/>
              <a:t>and </a:t>
            </a:r>
            <a:r>
              <a:rPr lang="es-ES"/>
              <a:t>Python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509963"/>
            <a:ext cx="9144000" cy="1655762"/>
          </a:xfrm>
        </p:spPr>
        <p:txBody>
          <a:bodyPr/>
          <a:lstStyle/>
          <a:p>
            <a:r>
              <a:rPr lang="es-ES" smtClean="0"/>
              <a:t>Asier Marzo</a:t>
            </a:r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49865" y="3956892"/>
            <a:ext cx="5180952" cy="76190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5897563"/>
            <a:ext cx="896657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/>
              <a:t>Examples from: </a:t>
            </a:r>
          </a:p>
          <a:p>
            <a:r>
              <a:rPr lang="en-GB"/>
              <a:t>Alexander </a:t>
            </a:r>
            <a:r>
              <a:rPr lang="en-GB" err="1"/>
              <a:t>Mordvintsev</a:t>
            </a:r>
            <a:r>
              <a:rPr lang="en-GB"/>
              <a:t> &amp; </a:t>
            </a:r>
            <a:r>
              <a:rPr lang="en-GB" err="1"/>
              <a:t>Abid</a:t>
            </a:r>
            <a:r>
              <a:rPr lang="en-GB"/>
              <a:t> K. https://opencv-python-tutroals.readthedocs.io/</a:t>
            </a:r>
          </a:p>
          <a:p>
            <a:r>
              <a:rPr lang="en-GB"/>
              <a:t>Adrian </a:t>
            </a:r>
            <a:r>
              <a:rPr lang="en-GB" err="1" smtClean="0"/>
              <a:t>Rosebrock</a:t>
            </a:r>
            <a:r>
              <a:rPr lang="en-GB"/>
              <a:t> </a:t>
            </a:r>
            <a:r>
              <a:rPr lang="en-GB" smtClean="0"/>
              <a:t>https</a:t>
            </a:r>
            <a:r>
              <a:rPr lang="en-GB"/>
              <a:t>://www.pyimagesearch.com/</a:t>
            </a:r>
          </a:p>
        </p:txBody>
      </p:sp>
      <p:grpSp>
        <p:nvGrpSpPr>
          <p:cNvPr id="8" name="Grupo 7"/>
          <p:cNvGrpSpPr/>
          <p:nvPr/>
        </p:nvGrpSpPr>
        <p:grpSpPr>
          <a:xfrm>
            <a:off x="8885161" y="4104858"/>
            <a:ext cx="3291608" cy="2716035"/>
            <a:chOff x="6892119" y="2459459"/>
            <a:chExt cx="5299881" cy="4398541"/>
          </a:xfrm>
        </p:grpSpPr>
        <p:pic>
          <p:nvPicPr>
            <p:cNvPr id="6" name="Picture 3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892119" y="2459459"/>
              <a:ext cx="5299881" cy="4398541"/>
            </a:xfrm>
            <a:prstGeom prst="rect">
              <a:avLst/>
            </a:prstGeom>
          </p:spPr>
        </p:pic>
        <p:pic>
          <p:nvPicPr>
            <p:cNvPr id="7" name="Picture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662615" y="5641080"/>
              <a:ext cx="2474793" cy="1017174"/>
            </a:xfrm>
            <a:prstGeom prst="rect">
              <a:avLst/>
            </a:prstGeom>
          </p:spPr>
        </p:pic>
      </p:grpSp>
      <p:grpSp>
        <p:nvGrpSpPr>
          <p:cNvPr id="9" name="Grupo 8"/>
          <p:cNvGrpSpPr/>
          <p:nvPr/>
        </p:nvGrpSpPr>
        <p:grpSpPr>
          <a:xfrm>
            <a:off x="15232" y="3196424"/>
            <a:ext cx="3180290" cy="2464144"/>
            <a:chOff x="5568808" y="1591638"/>
            <a:chExt cx="6775592" cy="5249847"/>
          </a:xfrm>
        </p:grpSpPr>
        <p:pic>
          <p:nvPicPr>
            <p:cNvPr id="10" name="Picture 2" descr="Template Matching — OpenCV-Python Tutorials 1 documentation"/>
            <p:cNvPicPr>
              <a:picLocks noChangeAspect="1" noChangeArrowheads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68808" y="3227834"/>
              <a:ext cx="6775592" cy="36136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2" descr="Template Matching — OpenCV-Python Tutorials 1 documentation"/>
            <p:cNvPicPr>
              <a:picLocks noChangeAspect="1" noChangeArrowheads="1"/>
            </p:cNvPicPr>
            <p:nvPr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8342455" y="1591638"/>
              <a:ext cx="1228298" cy="15012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2" name="Picture 2" descr="A Gentle Introduction to YOLO v4 for Object detection in Ubuntu 20.04"/>
          <p:cNvPicPr>
            <a:picLocks noChangeAspect="1" noChangeArrowheads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8350" t="17339" r="6127" b="17188"/>
          <a:stretch/>
        </p:blipFill>
        <p:spPr bwMode="auto">
          <a:xfrm>
            <a:off x="9578752" y="0"/>
            <a:ext cx="2613248" cy="1733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sample pose - person standing, extending arm to the side"/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7321"/>
            <a:ext cx="2337683" cy="2337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ángulo 13"/>
          <p:cNvSpPr/>
          <p:nvPr/>
        </p:nvSpPr>
        <p:spPr>
          <a:xfrm>
            <a:off x="2430606" y="797577"/>
            <a:ext cx="675735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2000" dirty="0"/>
              <a:t>!</a:t>
            </a:r>
            <a:r>
              <a:rPr lang="es-ES" sz="2000" dirty="0" err="1"/>
              <a:t>svn</a:t>
            </a:r>
            <a:r>
              <a:rPr lang="es-ES" sz="2000" dirty="0"/>
              <a:t> </a:t>
            </a:r>
            <a:r>
              <a:rPr lang="es-ES" sz="2000" dirty="0" err="1"/>
              <a:t>export</a:t>
            </a:r>
            <a:r>
              <a:rPr lang="es-ES" sz="2000" dirty="0"/>
              <a:t> https://github.com/opencv/opencv/trunk/samples/data/</a:t>
            </a:r>
          </a:p>
        </p:txBody>
      </p:sp>
    </p:spTree>
    <p:extLst>
      <p:ext uri="{BB962C8B-B14F-4D97-AF65-F5344CB8AC3E}">
        <p14:creationId xmlns:p14="http://schemas.microsoft.com/office/powerpoint/2010/main" val="668784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err="1" smtClean="0"/>
              <a:t>Morphological</a:t>
            </a:r>
            <a:r>
              <a:rPr lang="es-ES" smtClean="0"/>
              <a:t> </a:t>
            </a:r>
            <a:r>
              <a:rPr lang="es-ES" err="1" smtClean="0"/>
              <a:t>operators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err="1" smtClean="0">
                <a:hlinkClick r:id="rId2"/>
              </a:rPr>
              <a:t>Erosion</a:t>
            </a:r>
            <a:r>
              <a:rPr lang="es-ES" dirty="0" smtClean="0">
                <a:hlinkClick r:id="rId2"/>
              </a:rPr>
              <a:t>, dilatación. </a:t>
            </a:r>
            <a:r>
              <a:rPr lang="es-ES" dirty="0" err="1" smtClean="0">
                <a:hlinkClick r:id="rId2"/>
              </a:rPr>
              <a:t>Opening</a:t>
            </a:r>
            <a:r>
              <a:rPr lang="es-ES" dirty="0" smtClean="0">
                <a:hlinkClick r:id="rId2"/>
              </a:rPr>
              <a:t>, </a:t>
            </a:r>
            <a:r>
              <a:rPr lang="es-ES" dirty="0" err="1" smtClean="0">
                <a:hlinkClick r:id="rId2"/>
              </a:rPr>
              <a:t>closing</a:t>
            </a:r>
            <a:r>
              <a:rPr lang="es-ES" dirty="0" smtClean="0">
                <a:hlinkClick r:id="rId2"/>
              </a:rPr>
              <a:t>.</a:t>
            </a:r>
            <a:endParaRPr lang="en-GB" dirty="0" smtClean="0"/>
          </a:p>
          <a:p>
            <a:pPr marL="0" indent="0">
              <a:buNone/>
            </a:pPr>
            <a:endParaRPr lang="es-ES" sz="2000" dirty="0"/>
          </a:p>
          <a:p>
            <a:pPr marL="0" indent="0">
              <a:buNone/>
            </a:pPr>
            <a:r>
              <a:rPr lang="en-GB" sz="1600" strike="sngStrike" dirty="0"/>
              <a:t>#defines the kernel</a:t>
            </a:r>
          </a:p>
          <a:p>
            <a:pPr marL="0" indent="0">
              <a:buNone/>
            </a:pPr>
            <a:r>
              <a:rPr lang="en-GB" sz="1600" strike="sngStrike" dirty="0"/>
              <a:t>erosion = cv2.erode(</a:t>
            </a:r>
            <a:r>
              <a:rPr lang="en-GB" sz="1600" strike="sngStrike" dirty="0" err="1"/>
              <a:t>img,kernel,iterations</a:t>
            </a:r>
            <a:r>
              <a:rPr lang="en-GB" sz="1600" strike="sngStrike" dirty="0"/>
              <a:t> = 1</a:t>
            </a:r>
            <a:r>
              <a:rPr lang="en-GB" sz="1600" strike="sngStrike" dirty="0" smtClean="0"/>
              <a:t>)</a:t>
            </a:r>
            <a:endParaRPr lang="en-GB" sz="1600" dirty="0"/>
          </a:p>
          <a:p>
            <a:pPr marL="0" indent="0">
              <a:buNone/>
            </a:pPr>
            <a:r>
              <a:rPr lang="en-GB" sz="1600" dirty="0"/>
              <a:t>#when </a:t>
            </a:r>
            <a:r>
              <a:rPr lang="en-GB" sz="1600" dirty="0" smtClean="0"/>
              <a:t>kernel=None </a:t>
            </a:r>
            <a:r>
              <a:rPr lang="en-GB" sz="1600" dirty="0"/>
              <a:t>a 3x3 square is </a:t>
            </a:r>
            <a:r>
              <a:rPr lang="en-GB" sz="1600" dirty="0" smtClean="0"/>
              <a:t>used, default </a:t>
            </a:r>
            <a:r>
              <a:rPr lang="en-GB" sz="1600" dirty="0" err="1" smtClean="0"/>
              <a:t>iters</a:t>
            </a:r>
            <a:r>
              <a:rPr lang="en-GB" sz="1600" dirty="0" smtClean="0"/>
              <a:t> is 1</a:t>
            </a:r>
            <a:endParaRPr lang="en-GB" sz="1600" dirty="0"/>
          </a:p>
          <a:p>
            <a:pPr marL="0" indent="0">
              <a:buNone/>
            </a:pPr>
            <a:r>
              <a:rPr lang="en-GB" sz="1600" dirty="0"/>
              <a:t>erosion = cv2.erode(</a:t>
            </a:r>
            <a:r>
              <a:rPr lang="en-GB" sz="1600" dirty="0" err="1"/>
              <a:t>img</a:t>
            </a:r>
            <a:r>
              <a:rPr lang="en-GB" sz="1600" dirty="0"/>
              <a:t>, None)</a:t>
            </a:r>
          </a:p>
        </p:txBody>
      </p:sp>
      <p:pic>
        <p:nvPicPr>
          <p:cNvPr id="6146" name="Picture 2" descr="Morphological operations four basic morphological operations are used... |  Download Scientific Diagra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55893" y="1997393"/>
            <a:ext cx="5136107" cy="4860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10370539" y="5455271"/>
            <a:ext cx="16867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/>
              <a:t>Gurpreet Bhatia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6509" y="5110228"/>
            <a:ext cx="2133600" cy="1428750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1178659" y="4673428"/>
            <a:ext cx="9492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err="1"/>
              <a:t>opening</a:t>
            </a:r>
            <a:endParaRPr lang="es-ES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49782" y="5088732"/>
            <a:ext cx="2133600" cy="1428750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4041932" y="4651932"/>
            <a:ext cx="8306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err="1" smtClean="0"/>
              <a:t>closing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07069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Hough Transform. 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Detecting </a:t>
            </a:r>
            <a:r>
              <a:rPr lang="en-US" dirty="0" smtClean="0">
                <a:hlinkClick r:id="rId2"/>
              </a:rPr>
              <a:t>lines</a:t>
            </a:r>
            <a:endParaRPr lang="en-US" dirty="0" smtClean="0"/>
          </a:p>
          <a:p>
            <a:pPr lvl="1"/>
            <a:r>
              <a:rPr lang="en-US" dirty="0" smtClean="0"/>
              <a:t>Select the python code</a:t>
            </a:r>
          </a:p>
          <a:p>
            <a:endParaRPr lang="en-US" dirty="0" smtClean="0"/>
          </a:p>
          <a:p>
            <a:r>
              <a:rPr lang="en-US" dirty="0" smtClean="0">
                <a:hlinkClick r:id="rId3"/>
              </a:rPr>
              <a:t>Circles</a:t>
            </a:r>
            <a:endParaRPr lang="en-US" dirty="0" smtClean="0"/>
          </a:p>
          <a:p>
            <a:pPr lvl="1"/>
            <a:r>
              <a:rPr lang="en-US" dirty="0" smtClean="0"/>
              <a:t>use opencv-logo.png</a:t>
            </a:r>
          </a:p>
          <a:p>
            <a:pPr lvl="1"/>
            <a:endParaRPr lang="es-ES" dirty="0"/>
          </a:p>
        </p:txBody>
      </p:sp>
      <p:pic>
        <p:nvPicPr>
          <p:cNvPr id="7170" name="Picture 2" descr="Hough Transform Line Detection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794608" y="719963"/>
            <a:ext cx="2493714" cy="2515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Smart Sudoku Solver using OpenCV and TensorFlow in Python3 | by Neeramitra  Reddy | Analytics Vidhya | Medium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01533" y="719963"/>
            <a:ext cx="2492091" cy="2515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Hough Circles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01337" y="3590683"/>
            <a:ext cx="2552463" cy="3148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 descr="Introduction - OpenCV Tutorial C++"/>
          <p:cNvPicPr>
            <a:picLocks noChangeAspect="1" noChangeArrowheads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120" t="2794" r="11440" b="4507"/>
          <a:stretch/>
        </p:blipFill>
        <p:spPr bwMode="auto">
          <a:xfrm>
            <a:off x="5513696" y="3613385"/>
            <a:ext cx="3070746" cy="3125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11139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err="1" smtClean="0"/>
              <a:t>Template</a:t>
            </a:r>
            <a:r>
              <a:rPr lang="es-ES" smtClean="0"/>
              <a:t> </a:t>
            </a:r>
            <a:r>
              <a:rPr lang="es-ES" err="1" smtClean="0"/>
              <a:t>Matching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36698" y="1775029"/>
            <a:ext cx="11455401" cy="4351338"/>
          </a:xfrm>
        </p:spPr>
        <p:txBody>
          <a:bodyPr>
            <a:normAutofit/>
          </a:bodyPr>
          <a:lstStyle/>
          <a:p>
            <a:r>
              <a:rPr lang="es-ES" dirty="0" smtClean="0">
                <a:hlinkClick r:id="rId2"/>
              </a:rPr>
              <a:t>Single </a:t>
            </a:r>
            <a:r>
              <a:rPr lang="es-ES" dirty="0" err="1" smtClean="0">
                <a:hlinkClick r:id="rId2"/>
              </a:rPr>
              <a:t>Scale</a:t>
            </a:r>
            <a:endParaRPr lang="es-ES" dirty="0" smtClean="0"/>
          </a:p>
          <a:p>
            <a:pPr lvl="1"/>
            <a:r>
              <a:rPr lang="es-ES" dirty="0">
                <a:hlinkClick r:id="rId3"/>
              </a:rPr>
              <a:t>https://</a:t>
            </a:r>
            <a:r>
              <a:rPr lang="es-ES" dirty="0" smtClean="0">
                <a:hlinkClick r:id="rId3"/>
              </a:rPr>
              <a:t>github.com/elninojk/OpenCVCoinDetection/blob/master/super_mario.jpeg</a:t>
            </a:r>
            <a:endParaRPr lang="es-ES" dirty="0" smtClean="0"/>
          </a:p>
          <a:p>
            <a:pPr lvl="1"/>
            <a:r>
              <a:rPr lang="es-ES" dirty="0">
                <a:hlinkClick r:id="rId4"/>
              </a:rPr>
              <a:t>https://</a:t>
            </a:r>
            <a:r>
              <a:rPr lang="es-ES" dirty="0" smtClean="0">
                <a:hlinkClick r:id="rId4"/>
              </a:rPr>
              <a:t>github.com/elninojk/OpenCVCoinDetection/blob/master/SuperMarioCoin.jpg</a:t>
            </a:r>
            <a:endParaRPr lang="es-ES" dirty="0" smtClean="0"/>
          </a:p>
          <a:p>
            <a:pPr lvl="1"/>
            <a:endParaRPr lang="es-ES" dirty="0" smtClean="0"/>
          </a:p>
          <a:p>
            <a:r>
              <a:rPr lang="es-ES" dirty="0" err="1" smtClean="0">
                <a:hlinkClick r:id="rId5"/>
              </a:rPr>
              <a:t>Multiscale</a:t>
            </a:r>
            <a:endParaRPr lang="es-ES" dirty="0" smtClean="0"/>
          </a:p>
          <a:p>
            <a:endParaRPr lang="es-ES" dirty="0"/>
          </a:p>
          <a:p>
            <a:r>
              <a:rPr lang="es-ES" dirty="0" smtClean="0">
                <a:hlinkClick r:id="rId6"/>
              </a:rPr>
              <a:t>More </a:t>
            </a:r>
            <a:r>
              <a:rPr lang="es-ES" dirty="0" err="1" smtClean="0">
                <a:hlinkClick r:id="rId6"/>
              </a:rPr>
              <a:t>tutorials</a:t>
            </a:r>
            <a:r>
              <a:rPr lang="es-ES" dirty="0" smtClean="0">
                <a:hlinkClick r:id="rId6"/>
              </a:rPr>
              <a:t> </a:t>
            </a:r>
            <a:r>
              <a:rPr lang="es-ES" dirty="0" err="1" smtClean="0">
                <a:hlinkClick r:id="rId6"/>
              </a:rPr>
              <a:t>from</a:t>
            </a:r>
            <a:r>
              <a:rPr lang="es-ES" dirty="0" smtClean="0">
                <a:hlinkClick r:id="rId6"/>
              </a:rPr>
              <a:t> OMES</a:t>
            </a:r>
            <a:endParaRPr lang="es-ES" dirty="0" smtClean="0"/>
          </a:p>
        </p:txBody>
      </p:sp>
      <p:pic>
        <p:nvPicPr>
          <p:cNvPr id="10242" name="Picture 2" descr="Template Matching — OpenCV-Python Tutorials 1 documentation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16408" y="3075434"/>
            <a:ext cx="6775592" cy="3613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Template Matching — OpenCV-Python Tutorials 1 documentation"/>
          <p:cNvPicPr>
            <a:picLocks noChangeAspect="1" noChangeArrowheads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563801" y="449466"/>
            <a:ext cx="1228298" cy="1501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8145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err="1" smtClean="0"/>
              <a:t>SIFTs</a:t>
            </a:r>
            <a:r>
              <a:rPr lang="es-ES" smtClean="0"/>
              <a:t> and </a:t>
            </a:r>
            <a:r>
              <a:rPr lang="es-ES" err="1" smtClean="0"/>
              <a:t>homologies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dirty="0" err="1" smtClean="0">
                <a:hlinkClick r:id="rId2"/>
              </a:rPr>
              <a:t>Shi-Tomasi</a:t>
            </a:r>
            <a:r>
              <a:rPr lang="es-ES" dirty="0" smtClean="0">
                <a:hlinkClick r:id="rId2"/>
              </a:rPr>
              <a:t> </a:t>
            </a:r>
            <a:r>
              <a:rPr lang="es-ES" dirty="0" err="1" smtClean="0">
                <a:hlinkClick r:id="rId2"/>
              </a:rPr>
              <a:t>Corners</a:t>
            </a:r>
            <a:r>
              <a:rPr lang="es-ES" dirty="0" smtClean="0">
                <a:hlinkClick r:id="rId2"/>
              </a:rPr>
              <a:t> as </a:t>
            </a:r>
            <a:r>
              <a:rPr lang="es-ES" dirty="0" err="1" smtClean="0">
                <a:hlinkClick r:id="rId2"/>
              </a:rPr>
              <a:t>interesting</a:t>
            </a:r>
            <a:r>
              <a:rPr lang="es-ES" dirty="0" smtClean="0">
                <a:hlinkClick r:id="rId2"/>
              </a:rPr>
              <a:t> </a:t>
            </a:r>
            <a:r>
              <a:rPr lang="es-ES" dirty="0" err="1" smtClean="0">
                <a:hlinkClick r:id="rId2"/>
              </a:rPr>
              <a:t>points</a:t>
            </a:r>
            <a:r>
              <a:rPr lang="es-ES" dirty="0" smtClean="0">
                <a:hlinkClick r:id="rId2"/>
              </a:rPr>
              <a:t> to </a:t>
            </a:r>
            <a:r>
              <a:rPr lang="es-ES" dirty="0" err="1" smtClean="0">
                <a:hlinkClick r:id="rId2"/>
              </a:rPr>
              <a:t>track</a:t>
            </a:r>
            <a:r>
              <a:rPr lang="es-ES" dirty="0" smtClean="0"/>
              <a:t>.</a:t>
            </a:r>
            <a:endParaRPr lang="es-ES" dirty="0"/>
          </a:p>
        </p:txBody>
      </p:sp>
      <p:pic>
        <p:nvPicPr>
          <p:cNvPr id="14338" name="Picture 2" descr="Shi-Tomasi Corner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31427" y="2561582"/>
            <a:ext cx="4137956" cy="4137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09667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Optical</a:t>
            </a:r>
            <a:r>
              <a:rPr lang="es-ES" dirty="0" smtClean="0"/>
              <a:t> </a:t>
            </a:r>
            <a:r>
              <a:rPr lang="es-ES" dirty="0" err="1" smtClean="0"/>
              <a:t>Flow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450922"/>
            <a:ext cx="10515600" cy="4351338"/>
          </a:xfrm>
        </p:spPr>
        <p:txBody>
          <a:bodyPr/>
          <a:lstStyle/>
          <a:p>
            <a:r>
              <a:rPr lang="es-ES" dirty="0" smtClean="0">
                <a:hlinkClick r:id="rId2"/>
              </a:rPr>
              <a:t>Lucas-</a:t>
            </a:r>
            <a:r>
              <a:rPr lang="es-ES" dirty="0" err="1" smtClean="0">
                <a:hlinkClick r:id="rId2"/>
              </a:rPr>
              <a:t>Kanade</a:t>
            </a:r>
            <a:r>
              <a:rPr lang="es-ES" dirty="0" smtClean="0"/>
              <a:t> </a:t>
            </a:r>
            <a:r>
              <a:rPr lang="es-ES" dirty="0" smtClean="0">
                <a:sym typeface="Wingdings" panose="05000000000000000000" pitchFamily="2" charset="2"/>
              </a:rPr>
              <a:t> </a:t>
            </a:r>
            <a:r>
              <a:rPr lang="es-ES" dirty="0" smtClean="0"/>
              <a:t>Tracking </a:t>
            </a:r>
            <a:r>
              <a:rPr lang="es-ES" dirty="0" err="1" smtClean="0"/>
              <a:t>interest</a:t>
            </a:r>
            <a:r>
              <a:rPr lang="es-ES" dirty="0"/>
              <a:t> </a:t>
            </a:r>
            <a:r>
              <a:rPr lang="es-ES" dirty="0" err="1" smtClean="0"/>
              <a:t>points</a:t>
            </a:r>
            <a:endParaRPr lang="es-ES" dirty="0" smtClean="0"/>
          </a:p>
          <a:p>
            <a:pPr lvl="1"/>
            <a:r>
              <a:rPr lang="es-ES" sz="1400" dirty="0"/>
              <a:t>!</a:t>
            </a:r>
            <a:r>
              <a:rPr lang="es-ES" sz="1400" dirty="0" err="1"/>
              <a:t>svn</a:t>
            </a:r>
            <a:r>
              <a:rPr lang="es-ES" sz="1400" dirty="0"/>
              <a:t> </a:t>
            </a:r>
            <a:r>
              <a:rPr lang="es-ES" sz="1400" dirty="0" err="1"/>
              <a:t>export</a:t>
            </a:r>
            <a:r>
              <a:rPr lang="es-ES" sz="1400" dirty="0"/>
              <a:t> https://</a:t>
            </a:r>
            <a:r>
              <a:rPr lang="es-ES" sz="1400" dirty="0" smtClean="0"/>
              <a:t>github.com/makelove/OpenCV-Python-Tutorial/trunk/data/slow.flv</a:t>
            </a:r>
            <a:endParaRPr lang="es-ES" sz="1400" dirty="0"/>
          </a:p>
          <a:p>
            <a:endParaRPr lang="es-ES" dirty="0" smtClean="0">
              <a:hlinkClick r:id="rId3"/>
            </a:endParaRPr>
          </a:p>
          <a:p>
            <a:r>
              <a:rPr lang="es-ES" dirty="0" err="1" smtClean="0">
                <a:hlinkClick r:id="rId3"/>
              </a:rPr>
              <a:t>Farneback</a:t>
            </a:r>
            <a:r>
              <a:rPr lang="es-ES" dirty="0" smtClean="0">
                <a:hlinkClick r:id="rId3"/>
              </a:rPr>
              <a:t> </a:t>
            </a:r>
            <a:r>
              <a:rPr lang="es-ES" dirty="0" smtClean="0">
                <a:sym typeface="Wingdings" panose="05000000000000000000" pitchFamily="2" charset="2"/>
              </a:rPr>
              <a:t></a:t>
            </a:r>
            <a:r>
              <a:rPr lang="es-ES" dirty="0" smtClean="0"/>
              <a:t> Dense </a:t>
            </a:r>
            <a:r>
              <a:rPr lang="es-ES" dirty="0" err="1" smtClean="0"/>
              <a:t>flow</a:t>
            </a:r>
            <a:endParaRPr lang="es-ES" dirty="0"/>
          </a:p>
          <a:p>
            <a:r>
              <a:rPr lang="es-ES" sz="1800" dirty="0" smtClean="0"/>
              <a:t>!</a:t>
            </a:r>
            <a:r>
              <a:rPr lang="es-ES" sz="1800" dirty="0" err="1" smtClean="0"/>
              <a:t>svn</a:t>
            </a:r>
            <a:r>
              <a:rPr lang="es-ES" sz="1800" dirty="0" smtClean="0"/>
              <a:t> </a:t>
            </a:r>
            <a:r>
              <a:rPr lang="es-ES" sz="1800" dirty="0" err="1" smtClean="0"/>
              <a:t>export</a:t>
            </a:r>
            <a:r>
              <a:rPr lang="es-ES" sz="1800" dirty="0"/>
              <a:t> https://github.com/opencv/opencv/trunk/samples/data/vtest.avi</a:t>
            </a:r>
            <a:endParaRPr lang="es-ES" sz="1800" dirty="0" smtClean="0"/>
          </a:p>
          <a:p>
            <a:pPr marL="0" indent="0">
              <a:buNone/>
            </a:pPr>
            <a:endParaRPr lang="es-ES" dirty="0"/>
          </a:p>
          <a:p>
            <a:r>
              <a:rPr lang="es-ES" dirty="0" err="1" smtClean="0">
                <a:hlinkClick r:id="rId4"/>
              </a:rPr>
              <a:t>Particle</a:t>
            </a:r>
            <a:r>
              <a:rPr lang="es-ES" dirty="0" smtClean="0">
                <a:hlinkClick r:id="rId4"/>
              </a:rPr>
              <a:t> </a:t>
            </a:r>
            <a:r>
              <a:rPr lang="es-ES" dirty="0" err="1" smtClean="0">
                <a:hlinkClick r:id="rId4"/>
              </a:rPr>
              <a:t>Velocimetry</a:t>
            </a:r>
            <a:r>
              <a:rPr lang="es-ES" dirty="0" smtClean="0">
                <a:hlinkClick r:id="rId4"/>
              </a:rPr>
              <a:t> </a:t>
            </a:r>
            <a:endParaRPr lang="en-GB" dirty="0"/>
          </a:p>
        </p:txBody>
      </p:sp>
      <p:pic>
        <p:nvPicPr>
          <p:cNvPr id="11266" name="Picture 2" descr="Particle Image Velocimetry PIV | Spraying Systems Co.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25050" y="4626591"/>
            <a:ext cx="3966950" cy="2231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An experimental framework to capture the flow dynamics of droplets expelled  by a sneeze | SpringerLink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25050" y="-1"/>
            <a:ext cx="3966950" cy="4250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50304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Blobs and </a:t>
            </a:r>
            <a:r>
              <a:rPr lang="es-ES" err="1" smtClean="0"/>
              <a:t>Contours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s-ES" dirty="0" smtClean="0">
                <a:hlinkClick r:id="rId2"/>
              </a:rPr>
              <a:t>Detecting </a:t>
            </a:r>
            <a:r>
              <a:rPr lang="es-ES" dirty="0" err="1" smtClean="0">
                <a:hlinkClick r:id="rId2"/>
              </a:rPr>
              <a:t>contours</a:t>
            </a:r>
            <a:r>
              <a:rPr lang="es-ES" dirty="0">
                <a:hlinkClick r:id="rId2"/>
              </a:rPr>
              <a:t> </a:t>
            </a:r>
            <a:endParaRPr lang="es-ES" dirty="0" smtClean="0">
              <a:solidFill>
                <a:srgbClr val="FF0000"/>
              </a:solidFill>
            </a:endParaRPr>
          </a:p>
          <a:p>
            <a:pPr marL="457200" lvl="1" indent="0">
              <a:buNone/>
            </a:pPr>
            <a:r>
              <a:rPr lang="es-ES" dirty="0"/>
              <a:t>Use blob “</a:t>
            </a:r>
            <a:r>
              <a:rPr lang="es-ES" dirty="0" smtClean="0"/>
              <a:t>detect_blob.png”</a:t>
            </a:r>
          </a:p>
          <a:p>
            <a:pPr marL="457200" lvl="1" indent="0">
              <a:buNone/>
            </a:pPr>
            <a:r>
              <a:rPr lang="es-ES" dirty="0" err="1" smtClean="0"/>
              <a:t>Remove</a:t>
            </a:r>
            <a:r>
              <a:rPr lang="es-ES" dirty="0"/>
              <a:t> </a:t>
            </a:r>
            <a:r>
              <a:rPr lang="es-ES" dirty="0" smtClean="0"/>
              <a:t>_ </a:t>
            </a:r>
            <a:r>
              <a:rPr lang="es-ES" dirty="0" err="1" smtClean="0"/>
              <a:t>from</a:t>
            </a:r>
            <a:r>
              <a:rPr lang="es-ES" dirty="0" smtClean="0"/>
              <a:t> </a:t>
            </a:r>
            <a:r>
              <a:rPr lang="es-ES" dirty="0" err="1" smtClean="0"/>
              <a:t>findContours</a:t>
            </a:r>
            <a:endParaRPr lang="es-ES" dirty="0" smtClean="0"/>
          </a:p>
          <a:p>
            <a:pPr marL="457200" lvl="1" indent="0">
              <a:buNone/>
            </a:pPr>
            <a:endParaRPr lang="es-ES" dirty="0" smtClean="0"/>
          </a:p>
          <a:p>
            <a:r>
              <a:rPr lang="es-ES" dirty="0" err="1" smtClean="0"/>
              <a:t>Features</a:t>
            </a:r>
            <a:r>
              <a:rPr lang="es-ES" dirty="0" smtClean="0"/>
              <a:t> of a </a:t>
            </a:r>
            <a:r>
              <a:rPr lang="es-ES" dirty="0" err="1" smtClean="0"/>
              <a:t>contour</a:t>
            </a:r>
            <a:r>
              <a:rPr lang="es-ES" dirty="0" smtClean="0"/>
              <a:t>. </a:t>
            </a:r>
            <a:r>
              <a:rPr lang="es-ES" dirty="0" smtClean="0">
                <a:hlinkClick r:id="rId3"/>
              </a:rPr>
              <a:t>1</a:t>
            </a:r>
            <a:r>
              <a:rPr lang="es-ES" dirty="0" smtClean="0"/>
              <a:t> </a:t>
            </a:r>
            <a:r>
              <a:rPr lang="es-ES" dirty="0" smtClean="0">
                <a:hlinkClick r:id="rId4"/>
              </a:rPr>
              <a:t>2</a:t>
            </a:r>
            <a:r>
              <a:rPr lang="es-ES" dirty="0" smtClean="0"/>
              <a:t> </a:t>
            </a:r>
            <a:r>
              <a:rPr lang="es-ES" dirty="0" smtClean="0">
                <a:hlinkClick r:id="rId5"/>
              </a:rPr>
              <a:t>3</a:t>
            </a:r>
            <a:endParaRPr lang="es-ES" dirty="0"/>
          </a:p>
          <a:p>
            <a:endParaRPr lang="es-ES" dirty="0" smtClean="0"/>
          </a:p>
          <a:p>
            <a:endParaRPr lang="es-ES" dirty="0" smtClean="0"/>
          </a:p>
          <a:p>
            <a:endParaRPr lang="es-ES" dirty="0" smtClean="0"/>
          </a:p>
          <a:p>
            <a:r>
              <a:rPr lang="es-ES" dirty="0" err="1" smtClean="0">
                <a:hlinkClick r:id="rId6"/>
              </a:rPr>
              <a:t>Whiteboard</a:t>
            </a:r>
            <a:r>
              <a:rPr lang="es-ES" dirty="0" smtClean="0">
                <a:hlinkClick r:id="rId6"/>
              </a:rPr>
              <a:t> </a:t>
            </a:r>
            <a:r>
              <a:rPr lang="es-ES" dirty="0" err="1" smtClean="0">
                <a:hlinkClick r:id="rId6"/>
              </a:rPr>
              <a:t>wars</a:t>
            </a:r>
            <a:r>
              <a:rPr lang="es-ES" dirty="0" smtClean="0"/>
              <a:t>.</a:t>
            </a:r>
            <a:endParaRPr lang="es-ES" dirty="0"/>
          </a:p>
          <a:p>
            <a:r>
              <a:rPr lang="es-ES" dirty="0" err="1">
                <a:hlinkClick r:id="rId7"/>
              </a:rPr>
              <a:t>Handball</a:t>
            </a:r>
            <a:r>
              <a:rPr lang="es-ES" dirty="0">
                <a:hlinkClick r:id="rId7"/>
              </a:rPr>
              <a:t> </a:t>
            </a:r>
            <a:r>
              <a:rPr lang="es-ES" dirty="0" err="1" smtClean="0">
                <a:hlinkClick r:id="rId7"/>
              </a:rPr>
              <a:t>projection</a:t>
            </a:r>
            <a:r>
              <a:rPr lang="es-ES" dirty="0" smtClean="0"/>
              <a:t> ¦ </a:t>
            </a:r>
            <a:r>
              <a:rPr lang="es-ES" dirty="0" smtClean="0">
                <a:hlinkClick r:id="rId8"/>
              </a:rPr>
              <a:t>starter </a:t>
            </a:r>
            <a:r>
              <a:rPr lang="es-ES" dirty="0" err="1" smtClean="0">
                <a:hlinkClick r:id="rId8"/>
              </a:rPr>
              <a:t>code</a:t>
            </a:r>
            <a:endParaRPr lang="es-ES" dirty="0"/>
          </a:p>
        </p:txBody>
      </p:sp>
      <p:pic>
        <p:nvPicPr>
          <p:cNvPr id="8194" name="Picture 2" descr="🎈 Public Lab: Opencv.js for blob detection in microscopic images"/>
          <p:cNvPicPr>
            <a:picLocks noChangeAspect="1" noChangeArrowheads="1"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465879" y="0"/>
            <a:ext cx="3726121" cy="1969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Figure 2: Performing shape detection with OpenCV."/>
          <p:cNvPicPr>
            <a:picLocks noChangeAspect="1" noChangeArrowheads="1" noCrop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49052" y="2334601"/>
            <a:ext cx="4142948" cy="4025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8465879" y="6306427"/>
            <a:ext cx="377588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https://</a:t>
            </a:r>
            <a:r>
              <a:rPr lang="en-GB" dirty="0" smtClean="0"/>
              <a:t>www.pyimagesearch.com/2016/02/08/opencv-shape-detection</a:t>
            </a:r>
            <a:r>
              <a:rPr lang="en-GB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4410015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err="1" smtClean="0"/>
              <a:t>Segmentation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smtClean="0">
                <a:hlinkClick r:id="rId2"/>
              </a:rPr>
              <a:t>Watershed</a:t>
            </a:r>
            <a:endParaRPr lang="es-ES" smtClean="0"/>
          </a:p>
        </p:txBody>
      </p:sp>
      <p:pic>
        <p:nvPicPr>
          <p:cNvPr id="9218" name="Picture 2" descr="PPT - Contour Detection and Hierarchical Image Segmentation PowerPoint  Presentation - ID:2724131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824250" y="2447778"/>
            <a:ext cx="9172089" cy="3985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1824251" y="6433095"/>
            <a:ext cx="14992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/>
              <a:t>Camden Affey</a:t>
            </a:r>
          </a:p>
        </p:txBody>
      </p:sp>
    </p:spTree>
    <p:extLst>
      <p:ext uri="{BB962C8B-B14F-4D97-AF65-F5344CB8AC3E}">
        <p14:creationId xmlns:p14="http://schemas.microsoft.com/office/powerpoint/2010/main" val="25093148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err="1" smtClean="0"/>
              <a:t>Face</a:t>
            </a:r>
            <a:r>
              <a:rPr lang="es-ES" smtClean="0"/>
              <a:t> tracking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s-ES" dirty="0"/>
          </a:p>
          <a:p>
            <a:r>
              <a:rPr lang="es-ES" dirty="0" err="1" smtClean="0">
                <a:hlinkClick r:id="rId2"/>
              </a:rPr>
              <a:t>Haar</a:t>
            </a:r>
            <a:r>
              <a:rPr lang="es-ES" dirty="0" smtClean="0">
                <a:hlinkClick r:id="rId2"/>
              </a:rPr>
              <a:t> classifiers</a:t>
            </a:r>
            <a:r>
              <a:rPr lang="es-ES" dirty="0" smtClean="0"/>
              <a:t>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this</a:t>
            </a:r>
            <a:r>
              <a:rPr lang="es-ES" dirty="0" smtClean="0"/>
              <a:t> </a:t>
            </a:r>
            <a:r>
              <a:rPr lang="es-ES" dirty="0" err="1" smtClean="0">
                <a:hlinkClick r:id="rId3"/>
              </a:rPr>
              <a:t>other</a:t>
            </a:r>
            <a:r>
              <a:rPr lang="es-ES" dirty="0" smtClean="0">
                <a:hlinkClick r:id="rId3"/>
              </a:rPr>
              <a:t> </a:t>
            </a:r>
            <a:r>
              <a:rPr lang="es-ES" dirty="0" err="1" smtClean="0">
                <a:hlinkClick r:id="rId3"/>
              </a:rPr>
              <a:t>by</a:t>
            </a:r>
            <a:r>
              <a:rPr lang="es-ES" dirty="0" smtClean="0">
                <a:hlinkClick r:id="rId3"/>
              </a:rPr>
              <a:t> Ana Huamán</a:t>
            </a:r>
            <a:endParaRPr lang="es-ES" dirty="0"/>
          </a:p>
          <a:p>
            <a:pPr lvl="1"/>
            <a:r>
              <a:rPr lang="es-ES" dirty="0"/>
              <a:t>!</a:t>
            </a:r>
            <a:r>
              <a:rPr lang="es-ES" dirty="0" err="1"/>
              <a:t>svn</a:t>
            </a:r>
            <a:r>
              <a:rPr lang="es-ES" dirty="0"/>
              <a:t> </a:t>
            </a:r>
            <a:r>
              <a:rPr lang="es-ES" dirty="0" err="1" smtClean="0"/>
              <a:t>export</a:t>
            </a:r>
            <a:r>
              <a:rPr lang="es-ES" dirty="0" smtClean="0"/>
              <a:t> </a:t>
            </a:r>
            <a:r>
              <a:rPr lang="es-ES" dirty="0">
                <a:hlinkClick r:id="rId4"/>
              </a:rPr>
              <a:t>https://github.com/opencv/opencv/trunk/data/haarcascades</a:t>
            </a:r>
            <a:r>
              <a:rPr lang="es-ES" dirty="0" smtClean="0">
                <a:hlinkClick r:id="rId4"/>
              </a:rPr>
              <a:t>/</a:t>
            </a:r>
            <a:endParaRPr lang="es-ES" dirty="0" smtClean="0"/>
          </a:p>
          <a:p>
            <a:pPr lvl="1"/>
            <a:r>
              <a:rPr lang="es-ES" dirty="0"/>
              <a:t> haarcascade_frontalface_default.xml and haarcascade_eye.xml</a:t>
            </a:r>
            <a:endParaRPr lang="es-ES" dirty="0" smtClean="0"/>
          </a:p>
          <a:p>
            <a:pPr lvl="1"/>
            <a:endParaRPr lang="es-ES" dirty="0" smtClean="0"/>
          </a:p>
          <a:p>
            <a:pPr lvl="1"/>
            <a:endParaRPr lang="es-ES" dirty="0" smtClean="0"/>
          </a:p>
          <a:p>
            <a:r>
              <a:rPr lang="es-ES" dirty="0" err="1" smtClean="0"/>
              <a:t>Cool</a:t>
            </a:r>
            <a:r>
              <a:rPr lang="es-ES" dirty="0" smtClean="0"/>
              <a:t> Facial </a:t>
            </a:r>
            <a:r>
              <a:rPr lang="es-ES" dirty="0" err="1" smtClean="0"/>
              <a:t>tracker</a:t>
            </a:r>
            <a:r>
              <a:rPr lang="es-ES" dirty="0" smtClean="0"/>
              <a:t> </a:t>
            </a:r>
            <a:r>
              <a:rPr lang="es-ES" dirty="0" smtClean="0">
                <a:hlinkClick r:id="rId5"/>
              </a:rPr>
              <a:t>1</a:t>
            </a:r>
            <a:r>
              <a:rPr lang="es-ES" dirty="0" smtClean="0"/>
              <a:t> </a:t>
            </a:r>
            <a:endParaRPr lang="es-ES" dirty="0"/>
          </a:p>
          <a:p>
            <a:endParaRPr lang="es-ES" dirty="0" smtClean="0"/>
          </a:p>
          <a:p>
            <a:r>
              <a:rPr lang="es-ES" dirty="0" err="1" smtClean="0"/>
              <a:t>Face</a:t>
            </a:r>
            <a:r>
              <a:rPr lang="es-ES" dirty="0" smtClean="0"/>
              <a:t> </a:t>
            </a:r>
            <a:r>
              <a:rPr lang="es-ES" dirty="0" err="1" smtClean="0"/>
              <a:t>search</a:t>
            </a:r>
            <a:r>
              <a:rPr lang="es-ES" dirty="0" smtClean="0"/>
              <a:t>:  </a:t>
            </a:r>
            <a:r>
              <a:rPr lang="es-ES" dirty="0" smtClean="0">
                <a:hlinkClick r:id="rId6"/>
              </a:rPr>
              <a:t>https</a:t>
            </a:r>
            <a:r>
              <a:rPr lang="es-ES" dirty="0">
                <a:hlinkClick r:id="rId6"/>
              </a:rPr>
              <a:t>://</a:t>
            </a:r>
            <a:r>
              <a:rPr lang="es-ES" dirty="0" smtClean="0">
                <a:hlinkClick r:id="rId6"/>
              </a:rPr>
              <a:t>pimeyes.com/en</a:t>
            </a:r>
            <a:endParaRPr lang="es-ES" dirty="0" smtClean="0"/>
          </a:p>
        </p:txBody>
      </p:sp>
      <p:pic>
        <p:nvPicPr>
          <p:cNvPr id="12292" name="Picture 4" descr="Face Detection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044817" y="0"/>
            <a:ext cx="3147183" cy="2754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76946" y="3665551"/>
            <a:ext cx="3515054" cy="3192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7437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Aruco Markers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/>
              <a:t>	</a:t>
            </a:r>
          </a:p>
          <a:p>
            <a:endParaRPr lang="es-ES" dirty="0"/>
          </a:p>
          <a:p>
            <a:endParaRPr lang="es-ES" dirty="0"/>
          </a:p>
        </p:txBody>
      </p:sp>
      <p:sp>
        <p:nvSpPr>
          <p:cNvPr id="4" name="Marcador de contenido 2"/>
          <p:cNvSpPr txBox="1">
            <a:spLocks/>
          </p:cNvSpPr>
          <p:nvPr/>
        </p:nvSpPr>
        <p:spPr>
          <a:xfrm>
            <a:off x="990600" y="1978025"/>
            <a:ext cx="3090081" cy="6014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smtClean="0">
                <a:hlinkClick r:id="rId2"/>
              </a:rPr>
              <a:t>Simple Test</a:t>
            </a:r>
            <a:endParaRPr lang="es-ES" dirty="0" smtClean="0"/>
          </a:p>
        </p:txBody>
      </p:sp>
      <p:pic>
        <p:nvPicPr>
          <p:cNvPr id="13314" name="Picture 2" descr="ArUco download | SourceForge.net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39989" y="0"/>
            <a:ext cx="4752011" cy="3541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Aruco cubes for controller tracking? : DIYRift"/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675480" y="3676531"/>
            <a:ext cx="2477976" cy="3181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65426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err="1" smtClean="0"/>
              <a:t>Depth</a:t>
            </a:r>
            <a:r>
              <a:rPr lang="es-ES" smtClean="0"/>
              <a:t> </a:t>
            </a:r>
            <a:r>
              <a:rPr lang="es-ES" err="1" smtClean="0"/>
              <a:t>stimation</a:t>
            </a:r>
            <a:r>
              <a:rPr lang="es-ES" smtClean="0"/>
              <a:t> </a:t>
            </a:r>
            <a:r>
              <a:rPr lang="es-ES" err="1" smtClean="0"/>
              <a:t>with</a:t>
            </a:r>
            <a:r>
              <a:rPr lang="es-ES" smtClean="0"/>
              <a:t> stereo images </a:t>
            </a:r>
            <a:r>
              <a:rPr lang="es-ES" sz="2000" smtClean="0"/>
              <a:t>(poor’s man Kinect)</a:t>
            </a:r>
            <a:endParaRPr lang="es-ES" sz="200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smtClean="0">
                <a:hlinkClick r:id="rId2"/>
              </a:rPr>
              <a:t>Dissimilarity</a:t>
            </a:r>
            <a:endParaRPr lang="es-ES"/>
          </a:p>
          <a:p>
            <a:pPr lvl="1"/>
            <a:r>
              <a:rPr lang="es-ES" smtClean="0"/>
              <a:t>Use aloeL.jpg aloeR.jpg</a:t>
            </a:r>
            <a:endParaRPr lang="es-ES"/>
          </a:p>
        </p:txBody>
      </p:sp>
      <p:pic>
        <p:nvPicPr>
          <p:cNvPr id="15364" name="Picture 4" descr="aloeR.jp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3875964"/>
            <a:ext cx="3444117" cy="2982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6" name="Picture 6" descr="aloeL.jp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44117" y="3875964"/>
            <a:ext cx="3444117" cy="2982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8" name="Picture 8" descr="aloeGT.png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747883" y="3875964"/>
            <a:ext cx="3444117" cy="2982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1584468" y="3506632"/>
            <a:ext cx="4984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/>
              <a:t>left</a:t>
            </a:r>
          </a:p>
        </p:txBody>
      </p:sp>
      <p:sp>
        <p:nvSpPr>
          <p:cNvPr id="9" name="Rectangle 8"/>
          <p:cNvSpPr/>
          <p:nvPr/>
        </p:nvSpPr>
        <p:spPr>
          <a:xfrm>
            <a:off x="5147294" y="3506632"/>
            <a:ext cx="6233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mtClean="0"/>
              <a:t>right</a:t>
            </a:r>
            <a:endParaRPr lang="en-GB"/>
          </a:p>
        </p:txBody>
      </p:sp>
      <p:sp>
        <p:nvSpPr>
          <p:cNvPr id="10" name="Rectangle 9"/>
          <p:cNvSpPr/>
          <p:nvPr/>
        </p:nvSpPr>
        <p:spPr>
          <a:xfrm>
            <a:off x="10332351" y="3506632"/>
            <a:ext cx="7414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mtClean="0"/>
              <a:t>depth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39962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err="1" smtClean="0"/>
              <a:t>Basics</a:t>
            </a:r>
            <a:r>
              <a:rPr lang="es-ES" smtClean="0"/>
              <a:t>: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dirty="0">
                <a:hlinkClick r:id="rId2"/>
              </a:rPr>
              <a:t>load </a:t>
            </a:r>
            <a:r>
              <a:rPr lang="es-ES" dirty="0" smtClean="0">
                <a:hlinkClick r:id="rId2"/>
              </a:rPr>
              <a:t>and show </a:t>
            </a:r>
            <a:r>
              <a:rPr lang="es-ES" dirty="0" err="1" smtClean="0">
                <a:hlinkClick r:id="rId2"/>
              </a:rPr>
              <a:t>images</a:t>
            </a:r>
            <a:endParaRPr lang="es-ES" dirty="0" smtClean="0"/>
          </a:p>
          <a:p>
            <a:pPr lvl="1"/>
            <a:r>
              <a:rPr lang="es-ES" sz="2000" dirty="0"/>
              <a:t>!</a:t>
            </a:r>
            <a:r>
              <a:rPr lang="es-ES" sz="2000" dirty="0" err="1"/>
              <a:t>svn</a:t>
            </a:r>
            <a:r>
              <a:rPr lang="es-ES" sz="2000" dirty="0"/>
              <a:t> </a:t>
            </a:r>
            <a:r>
              <a:rPr lang="es-ES" sz="2000" dirty="0" err="1" smtClean="0"/>
              <a:t>export</a:t>
            </a:r>
            <a:r>
              <a:rPr lang="es-ES" sz="2000" dirty="0" smtClean="0"/>
              <a:t> https</a:t>
            </a:r>
            <a:r>
              <a:rPr lang="es-ES" sz="2000" dirty="0"/>
              <a:t>://github.com/opencv/opencv/trunk/samples/data/messi5.jpg</a:t>
            </a:r>
            <a:endParaRPr lang="es-ES" sz="2000" dirty="0" smtClean="0"/>
          </a:p>
          <a:p>
            <a:endParaRPr lang="es-ES" dirty="0" smtClean="0"/>
          </a:p>
          <a:p>
            <a:r>
              <a:rPr lang="es-ES" dirty="0" smtClean="0">
                <a:hlinkClick r:id="rId3"/>
              </a:rPr>
              <a:t>Video. 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47986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err="1" smtClean="0"/>
              <a:t>SIFTs</a:t>
            </a:r>
            <a:r>
              <a:rPr lang="es-ES" smtClean="0"/>
              <a:t> and </a:t>
            </a:r>
            <a:r>
              <a:rPr lang="es-ES" err="1" smtClean="0"/>
              <a:t>homologies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err="1" smtClean="0">
                <a:hlinkClick r:id="rId2"/>
              </a:rPr>
              <a:t>Shi-Tomasi</a:t>
            </a:r>
            <a:r>
              <a:rPr lang="es-ES" smtClean="0">
                <a:hlinkClick r:id="rId2"/>
              </a:rPr>
              <a:t> </a:t>
            </a:r>
            <a:r>
              <a:rPr lang="es-ES" err="1" smtClean="0">
                <a:hlinkClick r:id="rId2"/>
              </a:rPr>
              <a:t>Corners</a:t>
            </a:r>
            <a:r>
              <a:rPr lang="es-ES" smtClean="0">
                <a:hlinkClick r:id="rId2"/>
              </a:rPr>
              <a:t> as </a:t>
            </a:r>
            <a:r>
              <a:rPr lang="es-ES" err="1" smtClean="0">
                <a:hlinkClick r:id="rId2"/>
              </a:rPr>
              <a:t>interesting</a:t>
            </a:r>
            <a:r>
              <a:rPr lang="es-ES" smtClean="0">
                <a:hlinkClick r:id="rId2"/>
              </a:rPr>
              <a:t> </a:t>
            </a:r>
            <a:r>
              <a:rPr lang="es-ES" err="1" smtClean="0">
                <a:hlinkClick r:id="rId2"/>
              </a:rPr>
              <a:t>points</a:t>
            </a:r>
            <a:r>
              <a:rPr lang="es-ES" smtClean="0">
                <a:hlinkClick r:id="rId2"/>
              </a:rPr>
              <a:t> to </a:t>
            </a:r>
            <a:r>
              <a:rPr lang="es-ES" err="1" smtClean="0">
                <a:hlinkClick r:id="rId2"/>
              </a:rPr>
              <a:t>track</a:t>
            </a:r>
            <a:r>
              <a:rPr lang="es-ES" smtClean="0"/>
              <a:t>.</a:t>
            </a:r>
            <a:endParaRPr lang="es-ES"/>
          </a:p>
          <a:p>
            <a:r>
              <a:rPr lang="es-ES" smtClean="0"/>
              <a:t>SIFT and SURF Features</a:t>
            </a:r>
            <a:endParaRPr lang="es-ES"/>
          </a:p>
          <a:p>
            <a:r>
              <a:rPr lang="es-ES" err="1" smtClean="0">
                <a:hlinkClick r:id="rId3"/>
              </a:rPr>
              <a:t>Matching</a:t>
            </a:r>
            <a:r>
              <a:rPr lang="es-ES" smtClean="0">
                <a:hlinkClick r:id="rId3"/>
              </a:rPr>
              <a:t> </a:t>
            </a:r>
            <a:r>
              <a:rPr lang="es-ES" err="1" smtClean="0">
                <a:hlinkClick r:id="rId3"/>
              </a:rPr>
              <a:t>features</a:t>
            </a:r>
            <a:r>
              <a:rPr lang="es-ES">
                <a:hlinkClick r:id="rId3"/>
              </a:rPr>
              <a:t> </a:t>
            </a:r>
            <a:r>
              <a:rPr lang="es-ES" smtClean="0">
                <a:hlinkClick r:id="rId3"/>
              </a:rPr>
              <a:t>and </a:t>
            </a:r>
            <a:r>
              <a:rPr lang="es-ES" err="1" smtClean="0">
                <a:hlinkClick r:id="rId3"/>
              </a:rPr>
              <a:t>getting</a:t>
            </a:r>
            <a:r>
              <a:rPr lang="es-ES" smtClean="0">
                <a:hlinkClick r:id="rId3"/>
              </a:rPr>
              <a:t> </a:t>
            </a:r>
            <a:r>
              <a:rPr lang="es-ES" err="1" smtClean="0">
                <a:hlinkClick r:id="rId3"/>
              </a:rPr>
              <a:t>the</a:t>
            </a:r>
            <a:r>
              <a:rPr lang="es-ES" smtClean="0">
                <a:hlinkClick r:id="rId3"/>
              </a:rPr>
              <a:t> </a:t>
            </a:r>
            <a:r>
              <a:rPr lang="es-ES" err="1" smtClean="0">
                <a:hlinkClick r:id="rId3"/>
              </a:rPr>
              <a:t>homography</a:t>
            </a:r>
            <a:endParaRPr lang="es-ES" smtClean="0"/>
          </a:p>
        </p:txBody>
      </p:sp>
      <p:pic>
        <p:nvPicPr>
          <p:cNvPr id="14338" name="Picture 2" descr="Shi-Tomasi Corner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903790" y="396875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 descr="Finding object with feature homography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70495" y="3353920"/>
            <a:ext cx="6409899" cy="3504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41363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SLAM and PTAM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hlinkClick r:id="rId2"/>
              </a:rPr>
              <a:t>https://</a:t>
            </a:r>
            <a:r>
              <a:rPr lang="en-GB" dirty="0" smtClean="0">
                <a:hlinkClick r:id="rId2"/>
              </a:rPr>
              <a:t>youtu.be/9M1A8Xv2hzQ?t=10</a:t>
            </a:r>
            <a:endParaRPr lang="en-GB" dirty="0" smtClean="0"/>
          </a:p>
          <a:p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89786" y="2803228"/>
            <a:ext cx="5412427" cy="3689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6283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err="1" smtClean="0"/>
              <a:t>Not</a:t>
            </a:r>
            <a:r>
              <a:rPr lang="es-ES" smtClean="0"/>
              <a:t> </a:t>
            </a:r>
            <a:r>
              <a:rPr lang="es-ES" err="1" smtClean="0"/>
              <a:t>all</a:t>
            </a:r>
            <a:r>
              <a:rPr lang="es-ES" smtClean="0"/>
              <a:t> </a:t>
            </a:r>
            <a:r>
              <a:rPr lang="es-ES" err="1" smtClean="0"/>
              <a:t>is</a:t>
            </a:r>
            <a:r>
              <a:rPr lang="es-ES" smtClean="0"/>
              <a:t> </a:t>
            </a:r>
            <a:r>
              <a:rPr lang="es-ES" err="1" smtClean="0"/>
              <a:t>OpenCV</a:t>
            </a:r>
            <a:r>
              <a:rPr lang="es-ES" smtClean="0"/>
              <a:t>: </a:t>
            </a:r>
            <a:r>
              <a:rPr lang="es-ES" err="1" smtClean="0"/>
              <a:t>ImageJ</a:t>
            </a:r>
            <a:endParaRPr lang="en-GB"/>
          </a:p>
        </p:txBody>
      </p:sp>
      <p:pic>
        <p:nvPicPr>
          <p:cNvPr id="2052" name="Picture 4" descr="ImageJ - Wikipedia, la enciclopedia libre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1836056"/>
            <a:ext cx="5972384" cy="4680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Basic Concepts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44254" y="1494971"/>
            <a:ext cx="6247746" cy="5363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18367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0882745" cy="1325563"/>
          </a:xfrm>
        </p:spPr>
        <p:txBody>
          <a:bodyPr/>
          <a:lstStyle/>
          <a:p>
            <a:r>
              <a:rPr lang="es-ES" dirty="0" err="1" smtClean="0"/>
              <a:t>Not</a:t>
            </a:r>
            <a:r>
              <a:rPr lang="es-ES" dirty="0" smtClean="0"/>
              <a:t> </a:t>
            </a:r>
            <a:r>
              <a:rPr lang="es-ES" dirty="0" err="1" smtClean="0"/>
              <a:t>all</a:t>
            </a:r>
            <a:r>
              <a:rPr lang="es-ES" dirty="0" smtClean="0"/>
              <a:t> </a:t>
            </a:r>
            <a:r>
              <a:rPr lang="es-ES" dirty="0" err="1" smtClean="0"/>
              <a:t>is</a:t>
            </a:r>
            <a:r>
              <a:rPr lang="es-ES" dirty="0" smtClean="0"/>
              <a:t> </a:t>
            </a:r>
            <a:r>
              <a:rPr lang="es-ES" dirty="0" err="1" smtClean="0"/>
              <a:t>OpenCV</a:t>
            </a:r>
            <a:r>
              <a:rPr lang="es-ES" dirty="0" smtClean="0"/>
              <a:t>: </a:t>
            </a:r>
            <a:r>
              <a:rPr lang="es-ES" dirty="0"/>
              <a:t>https://physlets.org/tracker/</a:t>
            </a:r>
            <a:endParaRPr lang="en-GB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9960" y="2197554"/>
            <a:ext cx="7652039" cy="4219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2326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Datasets</a:t>
            </a:r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53385" y="1"/>
            <a:ext cx="92386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3839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811" y="242295"/>
            <a:ext cx="3802039" cy="1325563"/>
          </a:xfrm>
        </p:spPr>
        <p:txBody>
          <a:bodyPr>
            <a:normAutofit fontScale="90000"/>
          </a:bodyPr>
          <a:lstStyle/>
          <a:p>
            <a:r>
              <a:rPr lang="en-GB" smtClean="0"/>
              <a:t>Now we enter Neural Networks territory</a:t>
            </a:r>
            <a:endParaRPr lang="en-GB"/>
          </a:p>
        </p:txBody>
      </p:sp>
      <p:pic>
        <p:nvPicPr>
          <p:cNvPr id="20482" name="Picture 2" descr="a) The building block of deep neural networks − artificial neuron or... |  Download Scientific Diagra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48616" y="0"/>
            <a:ext cx="706141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5084594" y="6369671"/>
            <a:ext cx="14223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/>
              <a:t>Sandra Vieira</a:t>
            </a:r>
          </a:p>
        </p:txBody>
      </p:sp>
    </p:spTree>
    <p:extLst>
      <p:ext uri="{BB962C8B-B14F-4D97-AF65-F5344CB8AC3E}">
        <p14:creationId xmlns:p14="http://schemas.microsoft.com/office/powerpoint/2010/main" val="71859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Training a NN to </a:t>
            </a:r>
            <a:r>
              <a:rPr lang="es-ES" err="1" smtClean="0"/>
              <a:t>classify</a:t>
            </a:r>
            <a:r>
              <a:rPr lang="es-ES" smtClean="0"/>
              <a:t> </a:t>
            </a:r>
            <a:r>
              <a:rPr lang="es-ES" err="1" smtClean="0"/>
              <a:t>images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err="1" smtClean="0">
                <a:hlinkClick r:id="rId2"/>
              </a:rPr>
              <a:t>Teachable</a:t>
            </a:r>
            <a:r>
              <a:rPr lang="es-ES" dirty="0" smtClean="0">
                <a:hlinkClick r:id="rId2"/>
              </a:rPr>
              <a:t> Machine</a:t>
            </a:r>
            <a:endParaRPr lang="es-ES" dirty="0" smtClean="0"/>
          </a:p>
          <a:p>
            <a:pPr lvl="1"/>
            <a:r>
              <a:rPr lang="es-ES" dirty="0" err="1" smtClean="0"/>
              <a:t>Image</a:t>
            </a:r>
            <a:r>
              <a:rPr lang="es-ES" dirty="0" smtClean="0"/>
              <a:t> Project</a:t>
            </a:r>
          </a:p>
          <a:p>
            <a:pPr lvl="1"/>
            <a:endParaRPr lang="es-ES" dirty="0"/>
          </a:p>
          <a:p>
            <a:pPr marL="457200" lvl="1" indent="0">
              <a:buNone/>
            </a:pPr>
            <a:endParaRPr lang="es-ES" dirty="0" smtClean="0"/>
          </a:p>
          <a:p>
            <a:r>
              <a:rPr lang="es-ES" dirty="0" err="1" smtClean="0"/>
              <a:t>Common</a:t>
            </a:r>
            <a:r>
              <a:rPr lang="es-ES" dirty="0" smtClean="0"/>
              <a:t> </a:t>
            </a:r>
            <a:r>
              <a:rPr lang="es-ES" dirty="0" err="1" smtClean="0"/>
              <a:t>problems</a:t>
            </a:r>
            <a:r>
              <a:rPr lang="es-ES" dirty="0" smtClean="0"/>
              <a:t>: </a:t>
            </a:r>
            <a:r>
              <a:rPr lang="es-ES" dirty="0" err="1" smtClean="0"/>
              <a:t>getting</a:t>
            </a:r>
            <a:r>
              <a:rPr lang="es-ES" dirty="0" smtClean="0"/>
              <a:t> </a:t>
            </a:r>
            <a:r>
              <a:rPr lang="es-ES" dirty="0" err="1" smtClean="0"/>
              <a:t>samples</a:t>
            </a:r>
            <a:r>
              <a:rPr lang="es-ES" dirty="0" smtClean="0"/>
              <a:t> </a:t>
            </a:r>
            <a:r>
              <a:rPr lang="es-ES" dirty="0" err="1" smtClean="0"/>
              <a:t>with</a:t>
            </a:r>
            <a:r>
              <a:rPr lang="es-ES" dirty="0" smtClean="0"/>
              <a:t> </a:t>
            </a:r>
            <a:r>
              <a:rPr lang="es-ES" dirty="0" err="1" smtClean="0"/>
              <a:t>different</a:t>
            </a:r>
            <a:r>
              <a:rPr lang="es-ES" dirty="0" smtClean="0"/>
              <a:t> </a:t>
            </a:r>
            <a:r>
              <a:rPr lang="es-ES" dirty="0" err="1" smtClean="0"/>
              <a:t>background</a:t>
            </a:r>
            <a:r>
              <a:rPr lang="es-ES" dirty="0" smtClean="0"/>
              <a:t>, </a:t>
            </a:r>
            <a:r>
              <a:rPr lang="es-ES" dirty="0" err="1" smtClean="0"/>
              <a:t>lightning</a:t>
            </a:r>
            <a:r>
              <a:rPr lang="es-ES" dirty="0" smtClean="0"/>
              <a:t>, </a:t>
            </a:r>
            <a:r>
              <a:rPr lang="es-ES" dirty="0" err="1" smtClean="0"/>
              <a:t>orientations</a:t>
            </a:r>
            <a:r>
              <a:rPr lang="es-ES" dirty="0" smtClean="0"/>
              <a:t>, </a:t>
            </a:r>
            <a:r>
              <a:rPr lang="es-ES" dirty="0" err="1" smtClean="0"/>
              <a:t>scale</a:t>
            </a:r>
            <a:r>
              <a:rPr lang="es-ES" dirty="0" smtClean="0"/>
              <a:t>.</a:t>
            </a:r>
            <a:endParaRPr lang="es-ES" dirty="0"/>
          </a:p>
        </p:txBody>
      </p:sp>
      <p:pic>
        <p:nvPicPr>
          <p:cNvPr id="17410" name="Picture 2" descr="sample pose - person standing, extending arm to the side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767312" y="239156"/>
            <a:ext cx="3038001" cy="303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74231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OCR</a:t>
            </a:r>
            <a:endParaRPr lang="en-GB"/>
          </a:p>
        </p:txBody>
      </p:sp>
      <p:pic>
        <p:nvPicPr>
          <p:cNvPr id="1026" name="Picture 2" descr="Optical Character Recognition(OCR) — Image, Opencv, pytesseract and easyocr  | by Nanda Coumar | Medium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486834" y="301210"/>
            <a:ext cx="5650172" cy="262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Marcador de contenido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s-ES" smtClean="0">
                <a:hlinkClick r:id="rId3"/>
              </a:rPr>
              <a:t>Google Lens</a:t>
            </a:r>
            <a:endParaRPr lang="es-ES" smtClean="0"/>
          </a:p>
        </p:txBody>
      </p:sp>
      <p:pic>
        <p:nvPicPr>
          <p:cNvPr id="19458" name="Picture 2" descr="Google Lens ya puede traducir textos de forma instantánea"/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23081" y="3260375"/>
            <a:ext cx="11353800" cy="359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52415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YOLO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Google </a:t>
            </a:r>
            <a:r>
              <a:rPr lang="es-ES" dirty="0" err="1"/>
              <a:t>Collab</a:t>
            </a:r>
            <a:r>
              <a:rPr lang="es-ES" dirty="0"/>
              <a:t> can </a:t>
            </a:r>
            <a:r>
              <a:rPr lang="es-ES" dirty="0" err="1"/>
              <a:t>cover</a:t>
            </a:r>
            <a:r>
              <a:rPr lang="es-ES" dirty="0"/>
              <a:t> </a:t>
            </a:r>
            <a:r>
              <a:rPr lang="es-ES" dirty="0" err="1"/>
              <a:t>your</a:t>
            </a:r>
            <a:r>
              <a:rPr lang="es-ES" dirty="0"/>
              <a:t> </a:t>
            </a:r>
            <a:r>
              <a:rPr lang="es-ES" dirty="0" err="1"/>
              <a:t>needs</a:t>
            </a:r>
            <a:endParaRPr lang="es-ES" dirty="0" smtClean="0">
              <a:hlinkClick r:id="rId2"/>
            </a:endParaRPr>
          </a:p>
          <a:p>
            <a:r>
              <a:rPr lang="es-ES" dirty="0" smtClean="0">
                <a:hlinkClick r:id="rId2"/>
              </a:rPr>
              <a:t>Compile and run </a:t>
            </a:r>
            <a:r>
              <a:rPr lang="es-ES" dirty="0" err="1" smtClean="0">
                <a:hlinkClick r:id="rId2"/>
              </a:rPr>
              <a:t>darknet</a:t>
            </a:r>
            <a:r>
              <a:rPr lang="es-ES" dirty="0" smtClean="0">
                <a:hlinkClick r:id="rId2"/>
              </a:rPr>
              <a:t> </a:t>
            </a:r>
            <a:r>
              <a:rPr lang="es-ES" dirty="0" err="1" smtClean="0">
                <a:hlinkClick r:id="rId2"/>
              </a:rPr>
              <a:t>with</a:t>
            </a:r>
            <a:r>
              <a:rPr lang="es-ES" dirty="0" smtClean="0">
                <a:hlinkClick r:id="rId2"/>
              </a:rPr>
              <a:t> YOLO </a:t>
            </a:r>
            <a:r>
              <a:rPr lang="es-ES" dirty="0" err="1" smtClean="0">
                <a:hlinkClick r:id="rId2"/>
              </a:rPr>
              <a:t>on</a:t>
            </a:r>
            <a:r>
              <a:rPr lang="es-ES" dirty="0" smtClean="0">
                <a:hlinkClick r:id="rId2"/>
              </a:rPr>
              <a:t> a virtual machine</a:t>
            </a:r>
            <a:endParaRPr lang="es-ES" dirty="0"/>
          </a:p>
        </p:txBody>
      </p:sp>
      <p:pic>
        <p:nvPicPr>
          <p:cNvPr id="21506" name="Picture 2" descr="A Gentle Introduction to YOLO v4 for Object detection in Ubuntu 20.04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8350" t="17339" r="6127" b="17188"/>
          <a:stretch/>
        </p:blipFill>
        <p:spPr bwMode="auto">
          <a:xfrm>
            <a:off x="0" y="3073995"/>
            <a:ext cx="5704764" cy="3784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8" name="Picture 4" descr="Keras Yolo4"/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438030" y="2958873"/>
            <a:ext cx="4753970" cy="3899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01957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Más técnicas: </a:t>
            </a:r>
            <a:r>
              <a:rPr lang="es-ES"/>
              <a:t>Focal stack </a:t>
            </a:r>
            <a:endParaRPr lang="en-GB"/>
          </a:p>
        </p:txBody>
      </p:sp>
      <p:pic>
        <p:nvPicPr>
          <p:cNvPr id="22530" name="Picture 2" descr="Focal stack and all-focus images. | Download Scientific Diagra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39066" y="1690688"/>
            <a:ext cx="7814617" cy="5068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1715143" y="6488668"/>
            <a:ext cx="10370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/>
              <a:t>Tao Zhou</a:t>
            </a:r>
          </a:p>
        </p:txBody>
      </p:sp>
    </p:spTree>
    <p:extLst>
      <p:ext uri="{BB962C8B-B14F-4D97-AF65-F5344CB8AC3E}">
        <p14:creationId xmlns:p14="http://schemas.microsoft.com/office/powerpoint/2010/main" val="27046392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err="1" smtClean="0"/>
              <a:t>An</a:t>
            </a:r>
            <a:r>
              <a:rPr lang="es-ES" smtClean="0"/>
              <a:t> </a:t>
            </a:r>
            <a:r>
              <a:rPr lang="es-ES" err="1" smtClean="0"/>
              <a:t>image</a:t>
            </a:r>
            <a:r>
              <a:rPr lang="es-ES" smtClean="0"/>
              <a:t> </a:t>
            </a:r>
            <a:r>
              <a:rPr lang="es-ES" err="1" smtClean="0"/>
              <a:t>is</a:t>
            </a:r>
            <a:r>
              <a:rPr lang="es-ES" smtClean="0"/>
              <a:t> a 2D </a:t>
            </a:r>
            <a:r>
              <a:rPr lang="es-ES" err="1" smtClean="0"/>
              <a:t>array</a:t>
            </a:r>
            <a:r>
              <a:rPr lang="es-ES" smtClean="0"/>
              <a:t> of </a:t>
            </a:r>
            <a:r>
              <a:rPr lang="es-ES" err="1" smtClean="0"/>
              <a:t>pixels</a:t>
            </a:r>
            <a:r>
              <a:rPr lang="es-ES" smtClean="0"/>
              <a:t>.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dirty="0" smtClean="0">
                <a:hlinkClick r:id="rId2"/>
              </a:rPr>
              <a:t>Basic </a:t>
            </a:r>
            <a:r>
              <a:rPr lang="es-ES" dirty="0">
                <a:hlinkClick r:id="rId2"/>
              </a:rPr>
              <a:t>pixel </a:t>
            </a:r>
            <a:r>
              <a:rPr lang="es-ES" dirty="0" smtClean="0">
                <a:hlinkClick r:id="rId2"/>
              </a:rPr>
              <a:t>Access</a:t>
            </a:r>
            <a:r>
              <a:rPr lang="es-ES" dirty="0"/>
              <a:t> </a:t>
            </a:r>
            <a:r>
              <a:rPr lang="es-ES" dirty="0" smtClean="0"/>
              <a:t>. </a:t>
            </a:r>
            <a:r>
              <a:rPr lang="es-ES" dirty="0" err="1" smtClean="0"/>
              <a:t>Regions</a:t>
            </a:r>
            <a:r>
              <a:rPr lang="es-ES" dirty="0" smtClean="0"/>
              <a:t> of </a:t>
            </a:r>
            <a:r>
              <a:rPr lang="es-ES" dirty="0" err="1" smtClean="0"/>
              <a:t>Interest</a:t>
            </a:r>
            <a:r>
              <a:rPr lang="es-ES" dirty="0" smtClean="0"/>
              <a:t> (ROI) </a:t>
            </a:r>
          </a:p>
          <a:p>
            <a:endParaRPr lang="es-ES" dirty="0" smtClean="0"/>
          </a:p>
          <a:p>
            <a:r>
              <a:rPr lang="es-ES" dirty="0">
                <a:hlinkClick r:id="rId3"/>
              </a:rPr>
              <a:t>Basic </a:t>
            </a:r>
            <a:r>
              <a:rPr lang="es-ES" dirty="0" err="1" smtClean="0">
                <a:hlinkClick r:id="rId3"/>
              </a:rPr>
              <a:t>arithmetic</a:t>
            </a:r>
            <a:endParaRPr lang="es-ES" dirty="0" smtClean="0"/>
          </a:p>
          <a:p>
            <a:endParaRPr lang="es-E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92119" y="2459459"/>
            <a:ext cx="5299881" cy="439854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62615" y="5641080"/>
            <a:ext cx="2474793" cy="1017174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580" y="3806442"/>
            <a:ext cx="3560579" cy="2851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391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Más técnicas: Panorama stiching</a:t>
            </a:r>
            <a:endParaRPr lang="en-GB"/>
          </a:p>
        </p:txBody>
      </p:sp>
      <p:pic>
        <p:nvPicPr>
          <p:cNvPr id="23554" name="Picture 2" descr="AutoStitc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63049" y="1690688"/>
            <a:ext cx="4067175" cy="4876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3663049" y="6488668"/>
            <a:ext cx="17043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/>
              <a:t>Matthew Brown</a:t>
            </a:r>
          </a:p>
        </p:txBody>
      </p:sp>
    </p:spTree>
    <p:extLst>
      <p:ext uri="{BB962C8B-B14F-4D97-AF65-F5344CB8AC3E}">
        <p14:creationId xmlns:p14="http://schemas.microsoft.com/office/powerpoint/2010/main" val="1553408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Nuevas cámaras: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509554"/>
            <a:ext cx="3429000" cy="2103389"/>
          </a:xfrm>
        </p:spPr>
        <p:txBody>
          <a:bodyPr>
            <a:normAutofit/>
          </a:bodyPr>
          <a:lstStyle/>
          <a:p>
            <a:r>
              <a:rPr lang="en-GB"/>
              <a:t>FTIR</a:t>
            </a:r>
            <a:r>
              <a:rPr lang="en-GB" smtClean="0"/>
              <a:t>. - calor</a:t>
            </a:r>
          </a:p>
          <a:p>
            <a:r>
              <a:rPr lang="en-GB" smtClean="0"/>
              <a:t>Microwave</a:t>
            </a:r>
          </a:p>
          <a:p>
            <a:r>
              <a:rPr lang="es-ES" smtClean="0"/>
              <a:t>Teraherz</a:t>
            </a:r>
            <a:endParaRPr lang="es-ES"/>
          </a:p>
          <a:p>
            <a:r>
              <a:rPr lang="es-ES"/>
              <a:t>X-</a:t>
            </a:r>
            <a:r>
              <a:rPr lang="es-ES" err="1"/>
              <a:t>rays</a:t>
            </a:r>
            <a:r>
              <a:rPr lang="en-GB"/>
              <a:t>, </a:t>
            </a:r>
            <a:r>
              <a:rPr lang="en-GB" smtClean="0"/>
              <a:t>gamma</a:t>
            </a:r>
          </a:p>
        </p:txBody>
      </p:sp>
      <p:pic>
        <p:nvPicPr>
          <p:cNvPr id="24578" name="Picture 2" descr="Printed Circuit Boards (PCB) Inspection Using Infrared Camera | Workswell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994020" y="129025"/>
            <a:ext cx="3140287" cy="2941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80" name="Picture 4" descr="Thermal image... - Foto de la oficina de FLIR | Glassdoor.com.mx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94390" y="129026"/>
            <a:ext cx="3922294" cy="2941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Walabot DIY, Stud Finder In-Wall Imager, Cell Phone Wall Scanner for Studs,  Pipe, and Wires, (Only Compatible with Android smartphones running versions  6.0 or above): Amazon.com: Home Improvement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61804" y="3311277"/>
            <a:ext cx="3546722" cy="3546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/>
          <p:cNvCxnSpPr/>
          <p:nvPr/>
        </p:nvCxnSpPr>
        <p:spPr>
          <a:xfrm flipV="1">
            <a:off x="3002507" y="2101755"/>
            <a:ext cx="1801505" cy="5868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2925171" y="3311277"/>
            <a:ext cx="3475629" cy="13016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7044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Nuevas cámaras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mtClean="0"/>
              <a:t>Light-field</a:t>
            </a:r>
            <a:endParaRPr lang="en-GB"/>
          </a:p>
          <a:p>
            <a:r>
              <a:rPr lang="en-GB" smtClean="0">
                <a:hlinkClick r:id="rId2"/>
              </a:rPr>
              <a:t>Femtosecond </a:t>
            </a:r>
            <a:endParaRPr lang="en-GB" smtClean="0"/>
          </a:p>
          <a:p>
            <a:r>
              <a:rPr lang="en-GB" smtClean="0"/>
              <a:t>Around </a:t>
            </a:r>
            <a:r>
              <a:rPr lang="en-GB"/>
              <a:t>the corner</a:t>
            </a:r>
          </a:p>
          <a:p>
            <a:r>
              <a:rPr lang="en-GB" smtClean="0"/>
              <a:t>Through walls. Through your body.</a:t>
            </a:r>
          </a:p>
          <a:p>
            <a:r>
              <a:rPr lang="es-ES" smtClean="0"/>
              <a:t>Ghost Imaging – </a:t>
            </a:r>
            <a:r>
              <a:rPr lang="en-GB" smtClean="0"/>
              <a:t>Quantum – Single-pixel.</a:t>
            </a:r>
          </a:p>
        </p:txBody>
      </p:sp>
      <p:pic>
        <p:nvPicPr>
          <p:cNvPr id="4" name="Picture 6" descr="Using An AI And WiFi To See Through Walls | Hackada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43800" y="3622675"/>
            <a:ext cx="3810000" cy="3009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4" name="Picture 4" descr="Adobe LightField Camera Prototypes | LightField Foru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98506" y="0"/>
            <a:ext cx="4876800" cy="3257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/>
          <p:cNvCxnSpPr/>
          <p:nvPr/>
        </p:nvCxnSpPr>
        <p:spPr>
          <a:xfrm flipV="1">
            <a:off x="2702256" y="1370012"/>
            <a:ext cx="4162568" cy="6858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6318913" y="3622675"/>
            <a:ext cx="1078174" cy="2396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43871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Últimos avances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>
                <a:hlinkClick r:id="rId2"/>
              </a:rPr>
              <a:t>HUMBI </a:t>
            </a:r>
            <a:r>
              <a:rPr lang="es-ES" err="1" smtClean="0">
                <a:hlinkClick r:id="rId2"/>
              </a:rPr>
              <a:t>Datasets</a:t>
            </a:r>
            <a:endParaRPr lang="es-ES" smtClean="0"/>
          </a:p>
          <a:p>
            <a:endParaRPr lang="en-GB"/>
          </a:p>
          <a:p>
            <a:r>
              <a:rPr lang="en-GB" smtClean="0">
                <a:hlinkClick r:id="rId3"/>
              </a:rPr>
              <a:t>Robust </a:t>
            </a:r>
            <a:r>
              <a:rPr lang="en-GB">
                <a:hlinkClick r:id="rId3"/>
              </a:rPr>
              <a:t>Change Captioning</a:t>
            </a:r>
            <a:endParaRPr lang="en-GB"/>
          </a:p>
          <a:p>
            <a:endParaRPr lang="es-ES" smtClean="0"/>
          </a:p>
          <a:p>
            <a:r>
              <a:rPr lang="es-ES" smtClean="0">
                <a:hlinkClick r:id="rId4"/>
              </a:rPr>
              <a:t>Top 10 CV </a:t>
            </a:r>
            <a:r>
              <a:rPr lang="es-ES" err="1" smtClean="0">
                <a:hlinkClick r:id="rId4"/>
              </a:rPr>
              <a:t>papers</a:t>
            </a:r>
            <a:r>
              <a:rPr lang="es-ES" smtClean="0">
                <a:hlinkClick r:id="rId4"/>
              </a:rPr>
              <a:t> 2020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2867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err="1" smtClean="0"/>
              <a:t>Some</a:t>
            </a:r>
            <a:r>
              <a:rPr lang="es-ES" smtClean="0"/>
              <a:t> </a:t>
            </a:r>
            <a:r>
              <a:rPr lang="es-ES" err="1"/>
              <a:t>common</a:t>
            </a:r>
            <a:r>
              <a:rPr lang="es-ES"/>
              <a:t> CV </a:t>
            </a:r>
            <a:r>
              <a:rPr lang="es-ES" err="1" smtClean="0"/>
              <a:t>devices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err="1"/>
              <a:t>Leap</a:t>
            </a:r>
            <a:r>
              <a:rPr lang="es-ES" dirty="0"/>
              <a:t> </a:t>
            </a:r>
            <a:r>
              <a:rPr lang="es-ES" dirty="0" err="1" smtClean="0"/>
              <a:t>Motion</a:t>
            </a:r>
            <a:r>
              <a:rPr lang="es-ES" dirty="0" smtClean="0"/>
              <a:t>. </a:t>
            </a:r>
            <a:r>
              <a:rPr lang="es-ES" dirty="0" err="1" smtClean="0"/>
              <a:t>Viewer+Model</a:t>
            </a:r>
            <a:r>
              <a:rPr lang="es-ES" dirty="0" smtClean="0"/>
              <a:t>.</a:t>
            </a:r>
          </a:p>
          <a:p>
            <a:endParaRPr lang="es-ES" dirty="0"/>
          </a:p>
          <a:p>
            <a:r>
              <a:rPr lang="es-ES" dirty="0" err="1" smtClean="0"/>
              <a:t>OptiTrack</a:t>
            </a:r>
            <a:r>
              <a:rPr lang="es-ES" dirty="0" smtClean="0"/>
              <a:t> </a:t>
            </a:r>
            <a:r>
              <a:rPr lang="es-ES" dirty="0" err="1" smtClean="0"/>
              <a:t>Duo</a:t>
            </a:r>
            <a:r>
              <a:rPr lang="es-ES" dirty="0" smtClean="0"/>
              <a:t>. </a:t>
            </a:r>
            <a:r>
              <a:rPr lang="es-ES" dirty="0" err="1" smtClean="0"/>
              <a:t>Cameras+Tracker</a:t>
            </a:r>
            <a:r>
              <a:rPr lang="es-ES" dirty="0" smtClean="0"/>
              <a:t>.</a:t>
            </a:r>
          </a:p>
          <a:p>
            <a:endParaRPr lang="es-ES" dirty="0" smtClean="0"/>
          </a:p>
          <a:p>
            <a:r>
              <a:rPr lang="es-ES" dirty="0" smtClean="0"/>
              <a:t>Kinect. </a:t>
            </a:r>
            <a:r>
              <a:rPr lang="es-ES" dirty="0" err="1" smtClean="0"/>
              <a:t>Depth</a:t>
            </a:r>
            <a:r>
              <a:rPr lang="es-ES" dirty="0" smtClean="0"/>
              <a:t>, </a:t>
            </a:r>
            <a:r>
              <a:rPr lang="es-ES" dirty="0" err="1" smtClean="0"/>
              <a:t>Skeleton</a:t>
            </a:r>
            <a:r>
              <a:rPr lang="es-ES" dirty="0" smtClean="0"/>
              <a:t>.</a:t>
            </a:r>
          </a:p>
          <a:p>
            <a:endParaRPr lang="es-ES" dirty="0" smtClean="0"/>
          </a:p>
          <a:p>
            <a:r>
              <a:rPr lang="es-ES" dirty="0" err="1" smtClean="0"/>
              <a:t>Occulust</a:t>
            </a:r>
            <a:r>
              <a:rPr lang="es-ES" dirty="0" smtClean="0"/>
              <a:t> </a:t>
            </a:r>
            <a:r>
              <a:rPr lang="es-ES" dirty="0" err="1" smtClean="0"/>
              <a:t>Quest</a:t>
            </a:r>
            <a:r>
              <a:rPr lang="es-ES" dirty="0" smtClean="0"/>
              <a:t>: SLAM, </a:t>
            </a:r>
            <a:r>
              <a:rPr lang="es-ES" dirty="0" err="1" smtClean="0"/>
              <a:t>Constellation</a:t>
            </a:r>
            <a:r>
              <a:rPr lang="es-ES" dirty="0" smtClean="0"/>
              <a:t> tracking and </a:t>
            </a:r>
            <a:r>
              <a:rPr lang="es-ES" dirty="0" err="1" smtClean="0"/>
              <a:t>hand</a:t>
            </a:r>
            <a:r>
              <a:rPr lang="es-ES" dirty="0" smtClean="0"/>
              <a:t> tracking.</a:t>
            </a:r>
          </a:p>
        </p:txBody>
      </p:sp>
    </p:spTree>
    <p:extLst>
      <p:ext uri="{BB962C8B-B14F-4D97-AF65-F5344CB8AC3E}">
        <p14:creationId xmlns:p14="http://schemas.microsoft.com/office/powerpoint/2010/main" val="20983013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err="1" smtClean="0"/>
              <a:t>Image</a:t>
            </a:r>
            <a:r>
              <a:rPr lang="es-ES" smtClean="0"/>
              <a:t> </a:t>
            </a:r>
            <a:r>
              <a:rPr lang="es-ES" err="1" smtClean="0"/>
              <a:t>Geometric</a:t>
            </a:r>
            <a:r>
              <a:rPr lang="es-ES" smtClean="0"/>
              <a:t> </a:t>
            </a:r>
            <a:r>
              <a:rPr lang="es-ES" err="1" smtClean="0"/>
              <a:t>Transformations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err="1" smtClean="0">
                <a:hlinkClick r:id="rId2"/>
              </a:rPr>
              <a:t>Scale</a:t>
            </a:r>
            <a:r>
              <a:rPr lang="es-ES" dirty="0" smtClean="0">
                <a:hlinkClick r:id="rId2"/>
              </a:rPr>
              <a:t> and </a:t>
            </a:r>
            <a:r>
              <a:rPr lang="es-ES" dirty="0" err="1" smtClean="0">
                <a:hlinkClick r:id="rId2"/>
              </a:rPr>
              <a:t>Warp</a:t>
            </a:r>
            <a:r>
              <a:rPr lang="es-ES" dirty="0" smtClean="0"/>
              <a:t> </a:t>
            </a:r>
            <a:r>
              <a:rPr lang="es-ES" dirty="0" err="1" smtClean="0"/>
              <a:t>Perspective</a:t>
            </a:r>
            <a:endParaRPr lang="es-ES" dirty="0" smtClean="0"/>
          </a:p>
          <a:p>
            <a:pPr lvl="1"/>
            <a:r>
              <a:rPr lang="es-ES" dirty="0" err="1" smtClean="0"/>
              <a:t>For</a:t>
            </a:r>
            <a:r>
              <a:rPr lang="es-ES" dirty="0" smtClean="0"/>
              <a:t> </a:t>
            </a:r>
            <a:r>
              <a:rPr lang="es-ES" dirty="0" err="1" smtClean="0"/>
              <a:t>warp</a:t>
            </a:r>
            <a:r>
              <a:rPr lang="es-ES" dirty="0" smtClean="0"/>
              <a:t> </a:t>
            </a:r>
            <a:r>
              <a:rPr lang="es-ES" dirty="0" err="1" smtClean="0"/>
              <a:t>they</a:t>
            </a:r>
            <a:r>
              <a:rPr lang="es-ES" dirty="0" smtClean="0"/>
              <a:t> are </a:t>
            </a:r>
            <a:r>
              <a:rPr lang="es-ES" dirty="0" err="1" smtClean="0"/>
              <a:t>missing</a:t>
            </a:r>
            <a:r>
              <a:rPr lang="es-ES" dirty="0"/>
              <a:t> </a:t>
            </a:r>
            <a:r>
              <a:rPr lang="es-ES" dirty="0" smtClean="0"/>
              <a:t>“</a:t>
            </a:r>
            <a:r>
              <a:rPr lang="es-ES" dirty="0" err="1" smtClean="0"/>
              <a:t>import</a:t>
            </a:r>
            <a:r>
              <a:rPr lang="es-ES" dirty="0" smtClean="0"/>
              <a:t> </a:t>
            </a:r>
            <a:r>
              <a:rPr lang="es-ES" dirty="0" err="1"/>
              <a:t>matplotlib.pyplot</a:t>
            </a:r>
            <a:r>
              <a:rPr lang="es-ES" dirty="0"/>
              <a:t> as </a:t>
            </a:r>
            <a:r>
              <a:rPr lang="es-ES" dirty="0" err="1" smtClean="0"/>
              <a:t>plt</a:t>
            </a:r>
            <a:r>
              <a:rPr lang="es-ES" dirty="0" smtClean="0"/>
              <a:t>”</a:t>
            </a:r>
          </a:p>
          <a:p>
            <a:r>
              <a:rPr lang="es-ES" dirty="0" err="1">
                <a:hlinkClick r:id="rId3"/>
              </a:rPr>
              <a:t>Drawing</a:t>
            </a:r>
            <a:r>
              <a:rPr lang="es-ES" dirty="0">
                <a:hlinkClick r:id="rId3"/>
              </a:rPr>
              <a:t> </a:t>
            </a:r>
            <a:r>
              <a:rPr lang="es-ES" dirty="0" err="1">
                <a:hlinkClick r:id="rId3"/>
              </a:rPr>
              <a:t>lines</a:t>
            </a:r>
            <a:r>
              <a:rPr lang="es-ES" dirty="0">
                <a:hlinkClick r:id="rId3"/>
              </a:rPr>
              <a:t>, </a:t>
            </a:r>
            <a:r>
              <a:rPr lang="es-ES" dirty="0" err="1">
                <a:hlinkClick r:id="rId3"/>
              </a:rPr>
              <a:t>circles</a:t>
            </a:r>
            <a:r>
              <a:rPr lang="es-ES" dirty="0">
                <a:hlinkClick r:id="rId3"/>
              </a:rPr>
              <a:t>, </a:t>
            </a:r>
            <a:r>
              <a:rPr lang="es-ES" dirty="0" err="1">
                <a:hlinkClick r:id="rId3"/>
              </a:rPr>
              <a:t>rects</a:t>
            </a:r>
            <a:r>
              <a:rPr lang="es-ES" dirty="0">
                <a:hlinkClick r:id="rId3"/>
              </a:rPr>
              <a:t>, </a:t>
            </a:r>
            <a:r>
              <a:rPr lang="es-ES" dirty="0" err="1">
                <a:hlinkClick r:id="rId3"/>
              </a:rPr>
              <a:t>text</a:t>
            </a:r>
            <a:r>
              <a:rPr lang="es-ES" dirty="0" smtClean="0">
                <a:hlinkClick r:id="rId3"/>
              </a:rPr>
              <a:t>…</a:t>
            </a:r>
            <a:endParaRPr lang="es-ES" dirty="0" smtClean="0"/>
          </a:p>
          <a:p>
            <a:r>
              <a:rPr lang="es-ES" dirty="0">
                <a:hlinkClick r:id="rId4"/>
              </a:rPr>
              <a:t>Mouse </a:t>
            </a:r>
            <a:r>
              <a:rPr lang="es-ES" dirty="0" err="1">
                <a:hlinkClick r:id="rId4"/>
              </a:rPr>
              <a:t>events</a:t>
            </a:r>
            <a:endParaRPr lang="es-ES" dirty="0"/>
          </a:p>
          <a:p>
            <a:endParaRPr lang="es-ES" dirty="0"/>
          </a:p>
          <a:p>
            <a:endParaRPr lang="es-ES" dirty="0" smtClean="0"/>
          </a:p>
        </p:txBody>
      </p:sp>
      <p:pic>
        <p:nvPicPr>
          <p:cNvPr id="2050" name="Picture 2" descr="Perspective Transformati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64070" y="3578570"/>
            <a:ext cx="5970375" cy="2998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scaling - Wikipedia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81099" y="4148919"/>
            <a:ext cx="3404499" cy="1702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1078360" y="5851170"/>
            <a:ext cx="10823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/>
              <a:t>wikipedia</a:t>
            </a:r>
          </a:p>
        </p:txBody>
      </p:sp>
      <p:sp>
        <p:nvSpPr>
          <p:cNvPr id="6" name="Rectángulo 5"/>
          <p:cNvSpPr/>
          <p:nvPr/>
        </p:nvSpPr>
        <p:spPr>
          <a:xfrm>
            <a:off x="2558739" y="3748857"/>
            <a:ext cx="6492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err="1"/>
              <a:t>scale</a:t>
            </a:r>
            <a:endParaRPr lang="es-ES" dirty="0"/>
          </a:p>
        </p:txBody>
      </p:sp>
      <p:sp>
        <p:nvSpPr>
          <p:cNvPr id="9" name="Rectángulo 8"/>
          <p:cNvSpPr/>
          <p:nvPr/>
        </p:nvSpPr>
        <p:spPr>
          <a:xfrm>
            <a:off x="8770033" y="3209238"/>
            <a:ext cx="6597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err="1" smtClean="0"/>
              <a:t>warp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0969846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Basic </a:t>
            </a:r>
            <a:r>
              <a:rPr lang="es-ES" dirty="0" err="1" smtClean="0"/>
              <a:t>filters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dirty="0" err="1" smtClean="0">
                <a:hlinkClick r:id="rId2"/>
              </a:rPr>
              <a:t>Blur</a:t>
            </a:r>
            <a:r>
              <a:rPr lang="es-ES" dirty="0">
                <a:hlinkClick r:id="rId2"/>
              </a:rPr>
              <a:t> and Median</a:t>
            </a:r>
            <a:r>
              <a:rPr lang="es-ES" dirty="0" smtClean="0">
                <a:hlinkClick r:id="rId2"/>
              </a:rPr>
              <a:t>.</a:t>
            </a:r>
          </a:p>
          <a:p>
            <a:pPr lvl="1"/>
            <a:r>
              <a:rPr lang="es-ES" dirty="0">
                <a:hlinkClick r:id="rId2"/>
              </a:rPr>
              <a:t>cv2.blur</a:t>
            </a:r>
            <a:endParaRPr lang="es-ES" dirty="0" smtClean="0">
              <a:hlinkClick r:id="rId2"/>
            </a:endParaRPr>
          </a:p>
          <a:p>
            <a:pPr lvl="1"/>
            <a:r>
              <a:rPr lang="es-ES" sz="2000" dirty="0"/>
              <a:t>!</a:t>
            </a:r>
            <a:r>
              <a:rPr lang="es-ES" sz="2000" dirty="0" err="1"/>
              <a:t>svn</a:t>
            </a:r>
            <a:r>
              <a:rPr lang="es-ES" sz="2000" dirty="0"/>
              <a:t> </a:t>
            </a:r>
            <a:r>
              <a:rPr lang="es-ES" sz="2000" dirty="0" err="1"/>
              <a:t>export</a:t>
            </a:r>
            <a:r>
              <a:rPr lang="es-ES" sz="2000" dirty="0"/>
              <a:t> </a:t>
            </a:r>
            <a:r>
              <a:rPr lang="es-ES" sz="2000" dirty="0">
                <a:hlinkClick r:id="rId3"/>
              </a:rPr>
              <a:t>https://</a:t>
            </a:r>
            <a:r>
              <a:rPr lang="es-ES" sz="2000" dirty="0" smtClean="0">
                <a:hlinkClick r:id="rId3"/>
              </a:rPr>
              <a:t>github.com/opencv/opencv/trunk/samples/data/opencv-logo.png</a:t>
            </a:r>
            <a:endParaRPr lang="es-ES" sz="2000" dirty="0" smtClean="0"/>
          </a:p>
          <a:p>
            <a:pPr lvl="1"/>
            <a:r>
              <a:rPr lang="es-ES" dirty="0">
                <a:hlinkClick r:id="rId4"/>
              </a:rPr>
              <a:t>Basic GUI Sliders</a:t>
            </a:r>
            <a:endParaRPr lang="es-ES" dirty="0"/>
          </a:p>
          <a:p>
            <a:pPr marL="457200" lvl="1" indent="0">
              <a:buNone/>
            </a:pPr>
            <a:r>
              <a:rPr lang="es-ES" dirty="0" smtClean="0">
                <a:hlinkClick r:id="rId2"/>
              </a:rPr>
              <a:t> </a:t>
            </a:r>
            <a:endParaRPr lang="es-ES" dirty="0" smtClean="0"/>
          </a:p>
          <a:p>
            <a:endParaRPr lang="es-ES" dirty="0"/>
          </a:p>
        </p:txBody>
      </p:sp>
      <p:pic>
        <p:nvPicPr>
          <p:cNvPr id="3074" name="Picture 2" descr="Chapter 5. Area operation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397" y="4058365"/>
            <a:ext cx="5595099" cy="2430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0" y="6488668"/>
            <a:ext cx="56964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/>
              <a:t>https://pippin.gimp.org/image-processing/chap_area.html</a:t>
            </a:r>
          </a:p>
        </p:txBody>
      </p:sp>
      <p:pic>
        <p:nvPicPr>
          <p:cNvPr id="1026" name="Picture 2" descr="https://upload.wikimedia.org/wikipedia/commons/1/1d/Medianfilterp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92370" y="3881205"/>
            <a:ext cx="4999630" cy="2607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7192370" y="6488668"/>
            <a:ext cx="11448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/>
              <a:t>wikimedia</a:t>
            </a:r>
          </a:p>
        </p:txBody>
      </p:sp>
      <p:cxnSp>
        <p:nvCxnSpPr>
          <p:cNvPr id="7" name="Conector recto de flecha 6"/>
          <p:cNvCxnSpPr/>
          <p:nvPr/>
        </p:nvCxnSpPr>
        <p:spPr>
          <a:xfrm>
            <a:off x="9374588" y="1690688"/>
            <a:ext cx="135172" cy="107636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ángulo 7"/>
          <p:cNvSpPr/>
          <p:nvPr/>
        </p:nvSpPr>
        <p:spPr>
          <a:xfrm>
            <a:off x="7511763" y="1253888"/>
            <a:ext cx="41995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err="1" smtClean="0"/>
              <a:t>Careful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code</a:t>
            </a:r>
            <a:r>
              <a:rPr lang="es-ES" dirty="0" smtClean="0"/>
              <a:t> </a:t>
            </a:r>
            <a:r>
              <a:rPr lang="es-ES" dirty="0" err="1" smtClean="0"/>
              <a:t>usually</a:t>
            </a:r>
            <a:r>
              <a:rPr lang="es-ES" dirty="0" smtClean="0"/>
              <a:t> has _ </a:t>
            </a:r>
            <a:r>
              <a:rPr lang="es-ES" dirty="0" err="1" smtClean="0"/>
              <a:t>instead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60034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Linear Filtering and Convolution - YouTube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982639" y="49028"/>
            <a:ext cx="11205562" cy="6808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982639" y="0"/>
            <a:ext cx="2088107" cy="10372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s-ES" smtClean="0"/>
              <a:t>Linear filters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40080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Camera </a:t>
            </a:r>
            <a:r>
              <a:rPr lang="es-ES" dirty="0" err="1" smtClean="0"/>
              <a:t>calibration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37837" y="1822450"/>
            <a:ext cx="3050486" cy="4351338"/>
          </a:xfrm>
        </p:spPr>
        <p:txBody>
          <a:bodyPr>
            <a:normAutofit/>
          </a:bodyPr>
          <a:lstStyle/>
          <a:p>
            <a:r>
              <a:rPr lang="es-ES" dirty="0" err="1" smtClean="0">
                <a:hlinkClick r:id="rId2"/>
              </a:rPr>
              <a:t>Calibration</a:t>
            </a:r>
            <a:r>
              <a:rPr lang="es-ES" dirty="0" smtClean="0">
                <a:hlinkClick r:id="rId2"/>
              </a:rPr>
              <a:t>.</a:t>
            </a:r>
          </a:p>
          <a:p>
            <a:pPr lvl="1"/>
            <a:r>
              <a:rPr lang="es-ES" dirty="0"/>
              <a:t>CalibrateCams.py</a:t>
            </a:r>
            <a:endParaRPr lang="es-ES" sz="2000" dirty="0" smtClean="0"/>
          </a:p>
          <a:p>
            <a:endParaRPr lang="es-ES" dirty="0" smtClean="0"/>
          </a:p>
          <a:p>
            <a:r>
              <a:rPr lang="es-ES" dirty="0">
                <a:hlinkClick r:id="rId3"/>
              </a:rPr>
              <a:t>Pose</a:t>
            </a:r>
            <a:r>
              <a:rPr lang="es-ES" dirty="0" smtClean="0"/>
              <a:t>. </a:t>
            </a:r>
          </a:p>
        </p:txBody>
      </p:sp>
      <p:pic>
        <p:nvPicPr>
          <p:cNvPr id="16386" name="Picture 2" descr="Radial Distorti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52400" y="1825625"/>
            <a:ext cx="4411641" cy="5032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 descr="Calibration Result"/>
          <p:cNvPicPr>
            <a:picLocks noChangeAspect="1" noChangeArrowheads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964041" y="1825625"/>
            <a:ext cx="4206165" cy="5032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ángulo 4"/>
          <p:cNvSpPr/>
          <p:nvPr/>
        </p:nvSpPr>
        <p:spPr>
          <a:xfrm>
            <a:off x="5514002" y="1125524"/>
            <a:ext cx="36716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smtClean="0"/>
              <a:t>Use </a:t>
            </a:r>
            <a:r>
              <a:rPr lang="es-ES" dirty="0" err="1" smtClean="0"/>
              <a:t>images</a:t>
            </a:r>
            <a:r>
              <a:rPr lang="es-ES" dirty="0" smtClean="0"/>
              <a:t> </a:t>
            </a:r>
            <a:r>
              <a:rPr lang="es-ES" dirty="0"/>
              <a:t>= </a:t>
            </a:r>
            <a:r>
              <a:rPr lang="es-ES" dirty="0" err="1"/>
              <a:t>glob.glob</a:t>
            </a:r>
            <a:r>
              <a:rPr lang="es-ES" dirty="0"/>
              <a:t>('./data/*.</a:t>
            </a:r>
            <a:r>
              <a:rPr lang="es-ES" dirty="0" err="1"/>
              <a:t>jpg</a:t>
            </a:r>
            <a:r>
              <a:rPr lang="es-ES" dirty="0"/>
              <a:t>')</a:t>
            </a:r>
          </a:p>
        </p:txBody>
      </p:sp>
    </p:spTree>
    <p:extLst>
      <p:ext uri="{BB962C8B-B14F-4D97-AF65-F5344CB8AC3E}">
        <p14:creationId xmlns:p14="http://schemas.microsoft.com/office/powerpoint/2010/main" val="24783139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Edge</a:t>
            </a:r>
            <a:r>
              <a:rPr lang="es-ES" dirty="0" smtClean="0"/>
              <a:t> </a:t>
            </a:r>
            <a:r>
              <a:rPr lang="es-ES" dirty="0" err="1" smtClean="0"/>
              <a:t>Detection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smtClean="0"/>
              <a:t>Sobel.</a:t>
            </a:r>
          </a:p>
          <a:p>
            <a:r>
              <a:rPr lang="es-ES" b="1" u="sng" dirty="0" smtClean="0">
                <a:hlinkClick r:id="rId2"/>
              </a:rPr>
              <a:t>Canny</a:t>
            </a:r>
            <a:endParaRPr lang="en-GB" dirty="0" smtClean="0"/>
          </a:p>
          <a:p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2850" y="2988860"/>
            <a:ext cx="9477825" cy="373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918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err="1" smtClean="0"/>
              <a:t>Thresolding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8674" y="3083159"/>
            <a:ext cx="11621169" cy="4351338"/>
          </a:xfrm>
        </p:spPr>
        <p:txBody>
          <a:bodyPr>
            <a:normAutofit/>
          </a:bodyPr>
          <a:lstStyle/>
          <a:p>
            <a:r>
              <a:rPr lang="es-ES" dirty="0" err="1" smtClean="0">
                <a:hlinkClick r:id="rId3"/>
              </a:rPr>
              <a:t>Binary</a:t>
            </a:r>
            <a:r>
              <a:rPr lang="es-ES" dirty="0">
                <a:hlinkClick r:id="rId3"/>
              </a:rPr>
              <a:t>. </a:t>
            </a:r>
            <a:r>
              <a:rPr lang="es-ES" dirty="0" err="1" smtClean="0">
                <a:hlinkClick r:id="rId3"/>
              </a:rPr>
              <a:t>Adaptative</a:t>
            </a:r>
            <a:endParaRPr lang="es-ES" dirty="0" smtClean="0"/>
          </a:p>
          <a:p>
            <a:pPr lvl="1"/>
            <a:r>
              <a:rPr lang="es-ES" dirty="0"/>
              <a:t>!</a:t>
            </a:r>
            <a:r>
              <a:rPr lang="es-ES" dirty="0" err="1"/>
              <a:t>svn</a:t>
            </a:r>
            <a:r>
              <a:rPr lang="es-ES" dirty="0"/>
              <a:t> </a:t>
            </a:r>
            <a:r>
              <a:rPr lang="es-ES" dirty="0" err="1"/>
              <a:t>export</a:t>
            </a:r>
            <a:r>
              <a:rPr lang="es-ES" dirty="0"/>
              <a:t> https://</a:t>
            </a:r>
            <a:r>
              <a:rPr lang="es-ES" dirty="0" smtClean="0"/>
              <a:t>github.com/opencv/opencv/trunk/samples/data/sudoku.png</a:t>
            </a:r>
            <a:endParaRPr lang="es-ES" dirty="0" smtClean="0">
              <a:hlinkClick r:id="rId4"/>
            </a:endParaRPr>
          </a:p>
          <a:p>
            <a:pPr lvl="1"/>
            <a:r>
              <a:rPr lang="es-ES" dirty="0" smtClean="0">
                <a:hlinkClick r:id="rId4"/>
              </a:rPr>
              <a:t>Use sudoku.png</a:t>
            </a:r>
          </a:p>
          <a:p>
            <a:pPr lvl="1"/>
            <a:r>
              <a:rPr lang="es-ES" dirty="0" err="1" smtClean="0">
                <a:hlinkClick r:id="rId4"/>
              </a:rPr>
              <a:t>Rename</a:t>
            </a:r>
            <a:r>
              <a:rPr lang="es-ES" dirty="0" smtClean="0">
                <a:hlinkClick r:id="rId4"/>
              </a:rPr>
              <a:t> </a:t>
            </a:r>
            <a:r>
              <a:rPr lang="es-ES" dirty="0" err="1" smtClean="0">
                <a:hlinkClick r:id="rId4"/>
              </a:rPr>
              <a:t>xrange</a:t>
            </a:r>
            <a:r>
              <a:rPr lang="es-ES" dirty="0" smtClean="0">
                <a:hlinkClick r:id="rId4"/>
              </a:rPr>
              <a:t> to range</a:t>
            </a:r>
          </a:p>
          <a:p>
            <a:r>
              <a:rPr lang="es-ES" dirty="0" err="1" smtClean="0">
                <a:hlinkClick r:id="rId4"/>
              </a:rPr>
              <a:t>By</a:t>
            </a:r>
            <a:r>
              <a:rPr lang="es-ES" dirty="0" smtClean="0">
                <a:hlinkClick r:id="rId4"/>
              </a:rPr>
              <a:t> </a:t>
            </a:r>
            <a:r>
              <a:rPr lang="es-ES" dirty="0">
                <a:hlinkClick r:id="rId4"/>
              </a:rPr>
              <a:t>Color </a:t>
            </a:r>
            <a:r>
              <a:rPr lang="es-ES" dirty="0" smtClean="0">
                <a:hlinkClick r:id="rId4"/>
              </a:rPr>
              <a:t>range.</a:t>
            </a:r>
            <a:r>
              <a:rPr lang="en-GB" dirty="0">
                <a:hlinkClick r:id="rId4"/>
              </a:rPr>
              <a:t> </a:t>
            </a:r>
            <a:endParaRPr lang="en-GB" dirty="0" smtClean="0"/>
          </a:p>
          <a:p>
            <a:pPr lvl="1"/>
            <a:r>
              <a:rPr lang="en-GB" dirty="0" smtClean="0"/>
              <a:t>Blue pen</a:t>
            </a:r>
            <a:endParaRPr lang="en-GB" dirty="0"/>
          </a:p>
        </p:txBody>
      </p:sp>
      <p:pic>
        <p:nvPicPr>
          <p:cNvPr id="5122" name="Picture 2" descr="Thresholding — skimage v0.18.0 docs"/>
          <p:cNvPicPr>
            <a:picLocks noChangeAspect="1" noChangeArrowheads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024627" y="284525"/>
            <a:ext cx="7945216" cy="3182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10768035" y="3083677"/>
            <a:ext cx="13000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/>
              <a:t>scikit-image</a:t>
            </a:r>
          </a:p>
        </p:txBody>
      </p:sp>
      <p:pic>
        <p:nvPicPr>
          <p:cNvPr id="5124" name="Picture 4" descr="Blue Object Tracking"/>
          <p:cNvPicPr>
            <a:picLocks noChangeAspect="1" noChangeArrowheads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134462" y="4027591"/>
            <a:ext cx="6033522" cy="2462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8763671" y="6488668"/>
            <a:ext cx="24043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/>
              <a:t>opencv-python-tutroals</a:t>
            </a:r>
          </a:p>
        </p:txBody>
      </p:sp>
    </p:spTree>
    <p:extLst>
      <p:ext uri="{BB962C8B-B14F-4D97-AF65-F5344CB8AC3E}">
        <p14:creationId xmlns:p14="http://schemas.microsoft.com/office/powerpoint/2010/main" val="3211545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1261</TotalTime>
  <Words>562</Words>
  <Application>Microsoft Office PowerPoint</Application>
  <PresentationFormat>Panorámica</PresentationFormat>
  <Paragraphs>171</Paragraphs>
  <Slides>34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34</vt:i4>
      </vt:variant>
    </vt:vector>
  </HeadingPairs>
  <TitlesOfParts>
    <vt:vector size="39" baseType="lpstr">
      <vt:lpstr>Arial</vt:lpstr>
      <vt:lpstr>Calibri</vt:lpstr>
      <vt:lpstr>Calibri Light</vt:lpstr>
      <vt:lpstr>Wingdings</vt:lpstr>
      <vt:lpstr>Tema de Office</vt:lpstr>
      <vt:lpstr>Computer Vision with  OpenCV and Python</vt:lpstr>
      <vt:lpstr>Basics:</vt:lpstr>
      <vt:lpstr>An image is a 2D array of pixels.</vt:lpstr>
      <vt:lpstr>Image Geometric Transformations</vt:lpstr>
      <vt:lpstr>Basic filters</vt:lpstr>
      <vt:lpstr>Linear filters</vt:lpstr>
      <vt:lpstr>Camera calibration</vt:lpstr>
      <vt:lpstr>Edge Detection</vt:lpstr>
      <vt:lpstr>Thresolding</vt:lpstr>
      <vt:lpstr>Morphological operators</vt:lpstr>
      <vt:lpstr>Hough Transform. </vt:lpstr>
      <vt:lpstr>Template Matching</vt:lpstr>
      <vt:lpstr>SIFTs and homologies</vt:lpstr>
      <vt:lpstr>Optical Flow</vt:lpstr>
      <vt:lpstr>Blobs and Contours</vt:lpstr>
      <vt:lpstr>Segmentation</vt:lpstr>
      <vt:lpstr>Face tracking</vt:lpstr>
      <vt:lpstr>Aruco Markers</vt:lpstr>
      <vt:lpstr>Depth stimation with stereo images (poor’s man Kinect)</vt:lpstr>
      <vt:lpstr>SIFTs and homologies</vt:lpstr>
      <vt:lpstr>SLAM and PTAM</vt:lpstr>
      <vt:lpstr>Not all is OpenCV: ImageJ</vt:lpstr>
      <vt:lpstr>Not all is OpenCV: https://physlets.org/tracker/</vt:lpstr>
      <vt:lpstr>Datasets</vt:lpstr>
      <vt:lpstr>Now we enter Neural Networks territory</vt:lpstr>
      <vt:lpstr>Training a NN to classify images</vt:lpstr>
      <vt:lpstr>OCR</vt:lpstr>
      <vt:lpstr>YOLO</vt:lpstr>
      <vt:lpstr>Más técnicas: Focal stack </vt:lpstr>
      <vt:lpstr>Más técnicas: Panorama stiching</vt:lpstr>
      <vt:lpstr>Nuevas cámaras:</vt:lpstr>
      <vt:lpstr>Nuevas cámaras</vt:lpstr>
      <vt:lpstr>Últimos avances</vt:lpstr>
      <vt:lpstr>Some common CV devices</vt:lpstr>
    </vt:vector>
  </TitlesOfParts>
  <Company>Universidad Pública de Navarra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Asier Marzo</dc:creator>
  <cp:lastModifiedBy> </cp:lastModifiedBy>
  <cp:revision>81</cp:revision>
  <dcterms:created xsi:type="dcterms:W3CDTF">2021-01-27T13:02:43Z</dcterms:created>
  <dcterms:modified xsi:type="dcterms:W3CDTF">2023-10-06T18:16:34Z</dcterms:modified>
</cp:coreProperties>
</file>